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media/image7.jpg" ContentType="image/jp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8" r:id="rId2"/>
    <p:sldId id="277" r:id="rId3"/>
    <p:sldId id="263" r:id="rId4"/>
    <p:sldId id="283" r:id="rId5"/>
    <p:sldId id="284" r:id="rId6"/>
    <p:sldId id="285" r:id="rId7"/>
    <p:sldId id="293" r:id="rId8"/>
    <p:sldId id="286" r:id="rId9"/>
    <p:sldId id="296" r:id="rId10"/>
    <p:sldId id="294" r:id="rId11"/>
    <p:sldId id="290" r:id="rId12"/>
    <p:sldId id="282" r:id="rId13"/>
    <p:sldId id="288" r:id="rId14"/>
    <p:sldId id="264" r:id="rId15"/>
    <p:sldId id="276" r:id="rId16"/>
    <p:sldId id="287" r:id="rId17"/>
    <p:sldId id="297" r:id="rId18"/>
    <p:sldId id="295" r:id="rId19"/>
  </p:sldIdLst>
  <p:sldSz cx="20104100" cy="15081250"/>
  <p:notesSz cx="9236075" cy="6950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8000"/>
    <a:srgbClr val="00A2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1" d="100"/>
          <a:sy n="51" d="100"/>
        </p:scale>
        <p:origin x="1632" y="9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02404" cy="348603"/>
          </a:xfrm>
          <a:prstGeom prst="rect">
            <a:avLst/>
          </a:prstGeom>
        </p:spPr>
        <p:txBody>
          <a:bodyPr vert="horz" lIns="90580" tIns="45290" rIns="90580" bIns="45290" rtlCol="0"/>
          <a:lstStyle>
            <a:lvl1pPr algn="l">
              <a:defRPr sz="1200"/>
            </a:lvl1pPr>
          </a:lstStyle>
          <a:p>
            <a:endParaRPr lang="en-US"/>
          </a:p>
        </p:txBody>
      </p:sp>
      <p:sp>
        <p:nvSpPr>
          <p:cNvPr id="3" name="Date Placeholder 2"/>
          <p:cNvSpPr>
            <a:spLocks noGrp="1"/>
          </p:cNvSpPr>
          <p:nvPr>
            <p:ph type="dt" sz="quarter" idx="1"/>
          </p:nvPr>
        </p:nvSpPr>
        <p:spPr>
          <a:xfrm>
            <a:off x="5232097" y="0"/>
            <a:ext cx="4002404" cy="348603"/>
          </a:xfrm>
          <a:prstGeom prst="rect">
            <a:avLst/>
          </a:prstGeom>
        </p:spPr>
        <p:txBody>
          <a:bodyPr vert="horz" lIns="90580" tIns="45290" rIns="90580" bIns="45290" rtlCol="0"/>
          <a:lstStyle>
            <a:lvl1pPr algn="r">
              <a:defRPr sz="1200"/>
            </a:lvl1pPr>
          </a:lstStyle>
          <a:p>
            <a:fld id="{D2E5730E-6053-4499-B680-C7BEEFC58BB2}" type="datetimeFigureOut">
              <a:rPr lang="en-US" smtClean="0"/>
              <a:t>8/24/2016</a:t>
            </a:fld>
            <a:endParaRPr lang="en-US"/>
          </a:p>
        </p:txBody>
      </p:sp>
      <p:sp>
        <p:nvSpPr>
          <p:cNvPr id="4" name="Footer Placeholder 3"/>
          <p:cNvSpPr>
            <a:spLocks noGrp="1"/>
          </p:cNvSpPr>
          <p:nvPr>
            <p:ph type="ftr" sz="quarter" idx="2"/>
          </p:nvPr>
        </p:nvSpPr>
        <p:spPr>
          <a:xfrm>
            <a:off x="1" y="6601473"/>
            <a:ext cx="4002404" cy="348603"/>
          </a:xfrm>
          <a:prstGeom prst="rect">
            <a:avLst/>
          </a:prstGeom>
        </p:spPr>
        <p:txBody>
          <a:bodyPr vert="horz" lIns="90580" tIns="45290" rIns="90580" bIns="45290" rtlCol="0" anchor="b"/>
          <a:lstStyle>
            <a:lvl1pPr algn="l">
              <a:defRPr sz="1200"/>
            </a:lvl1pPr>
          </a:lstStyle>
          <a:p>
            <a:endParaRPr lang="en-US"/>
          </a:p>
        </p:txBody>
      </p:sp>
      <p:sp>
        <p:nvSpPr>
          <p:cNvPr id="5" name="Slide Number Placeholder 4"/>
          <p:cNvSpPr>
            <a:spLocks noGrp="1"/>
          </p:cNvSpPr>
          <p:nvPr>
            <p:ph type="sldNum" sz="quarter" idx="3"/>
          </p:nvPr>
        </p:nvSpPr>
        <p:spPr>
          <a:xfrm>
            <a:off x="5232097" y="6601473"/>
            <a:ext cx="4002404" cy="348603"/>
          </a:xfrm>
          <a:prstGeom prst="rect">
            <a:avLst/>
          </a:prstGeom>
        </p:spPr>
        <p:txBody>
          <a:bodyPr vert="horz" lIns="90580" tIns="45290" rIns="90580" bIns="45290" rtlCol="0" anchor="b"/>
          <a:lstStyle>
            <a:lvl1pPr algn="r">
              <a:defRPr sz="1200"/>
            </a:lvl1pPr>
          </a:lstStyle>
          <a:p>
            <a:fld id="{58274E6A-BC87-48D7-87E6-5E4C93500237}" type="slidenum">
              <a:rPr lang="en-US" smtClean="0"/>
              <a:t>‹#›</a:t>
            </a:fld>
            <a:endParaRPr lang="en-US"/>
          </a:p>
        </p:txBody>
      </p:sp>
    </p:spTree>
    <p:extLst>
      <p:ext uri="{BB962C8B-B14F-4D97-AF65-F5344CB8AC3E}">
        <p14:creationId xmlns:p14="http://schemas.microsoft.com/office/powerpoint/2010/main" val="19102134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7454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54350" y="868363"/>
            <a:ext cx="3127375" cy="2346325"/>
          </a:xfrm>
          <a:prstGeom prst="rect">
            <a:avLst/>
          </a:prstGeom>
          <a:noFill/>
          <a:ln w="12700">
            <a:solidFill>
              <a:prstClr val="black"/>
            </a:solidFill>
          </a:ln>
        </p:spPr>
      </p:sp>
      <p:sp>
        <p:nvSpPr>
          <p:cNvPr id="3" name="Notes Placeholder 2"/>
          <p:cNvSpPr>
            <a:spLocks noGrp="1"/>
          </p:cNvSpPr>
          <p:nvPr>
            <p:ph type="body" idx="1"/>
          </p:nvPr>
        </p:nvSpPr>
        <p:spPr>
          <a:xfrm>
            <a:off x="924238" y="3344704"/>
            <a:ext cx="7387600" cy="2737005"/>
          </a:xfrm>
          <a:prstGeom prst="rect">
            <a:avLst/>
          </a:prstGeom>
        </p:spPr>
        <p:txBody>
          <a:bodyPr lIns="90580" tIns="45290" rIns="90580" bIns="45290"/>
          <a:lstStyle/>
          <a:p>
            <a:endParaRPr lang="en-US"/>
          </a:p>
        </p:txBody>
      </p:sp>
    </p:spTree>
    <p:extLst>
      <p:ext uri="{BB962C8B-B14F-4D97-AF65-F5344CB8AC3E}">
        <p14:creationId xmlns:p14="http://schemas.microsoft.com/office/powerpoint/2010/main" val="9501633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54350" y="868363"/>
            <a:ext cx="3127375" cy="2346325"/>
          </a:xfrm>
          <a:prstGeom prst="rect">
            <a:avLst/>
          </a:prstGeom>
          <a:noFill/>
          <a:ln w="12700">
            <a:solidFill>
              <a:prstClr val="black"/>
            </a:solidFill>
          </a:ln>
        </p:spPr>
      </p:sp>
      <p:sp>
        <p:nvSpPr>
          <p:cNvPr id="3" name="Notes Placeholder 2"/>
          <p:cNvSpPr>
            <a:spLocks noGrp="1"/>
          </p:cNvSpPr>
          <p:nvPr>
            <p:ph type="body" idx="1"/>
          </p:nvPr>
        </p:nvSpPr>
        <p:spPr>
          <a:xfrm>
            <a:off x="924238" y="3344704"/>
            <a:ext cx="7387600" cy="2737005"/>
          </a:xfrm>
          <a:prstGeom prst="rect">
            <a:avLst/>
          </a:prstGeom>
        </p:spPr>
        <p:txBody>
          <a:bodyPr lIns="90580" tIns="45290" rIns="90580" bIns="45290"/>
          <a:lstStyle/>
          <a:p>
            <a:endParaRPr lang="en-US"/>
          </a:p>
        </p:txBody>
      </p:sp>
    </p:spTree>
    <p:extLst>
      <p:ext uri="{BB962C8B-B14F-4D97-AF65-F5344CB8AC3E}">
        <p14:creationId xmlns:p14="http://schemas.microsoft.com/office/powerpoint/2010/main" val="31780014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54350" y="868363"/>
            <a:ext cx="3127375" cy="2346325"/>
          </a:xfrm>
          <a:prstGeom prst="rect">
            <a:avLst/>
          </a:prstGeom>
          <a:noFill/>
          <a:ln w="12700">
            <a:solidFill>
              <a:prstClr val="black"/>
            </a:solidFill>
          </a:ln>
        </p:spPr>
      </p:sp>
      <p:sp>
        <p:nvSpPr>
          <p:cNvPr id="3" name="Notes Placeholder 2"/>
          <p:cNvSpPr>
            <a:spLocks noGrp="1"/>
          </p:cNvSpPr>
          <p:nvPr>
            <p:ph type="body" idx="1"/>
          </p:nvPr>
        </p:nvSpPr>
        <p:spPr>
          <a:xfrm>
            <a:off x="924238" y="3344704"/>
            <a:ext cx="7387600" cy="2737005"/>
          </a:xfrm>
          <a:prstGeom prst="rect">
            <a:avLst/>
          </a:prstGeom>
        </p:spPr>
        <p:txBody>
          <a:bodyPr lIns="90580" tIns="45290" rIns="90580" bIns="45290"/>
          <a:lstStyle/>
          <a:p>
            <a:endParaRPr lang="en-US"/>
          </a:p>
        </p:txBody>
      </p:sp>
    </p:spTree>
    <p:extLst>
      <p:ext uri="{BB962C8B-B14F-4D97-AF65-F5344CB8AC3E}">
        <p14:creationId xmlns:p14="http://schemas.microsoft.com/office/powerpoint/2010/main" val="33369265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54350" y="868363"/>
            <a:ext cx="3127375" cy="2346325"/>
          </a:xfrm>
          <a:prstGeom prst="rect">
            <a:avLst/>
          </a:prstGeom>
          <a:noFill/>
          <a:ln w="12700">
            <a:solidFill>
              <a:prstClr val="black"/>
            </a:solidFill>
          </a:ln>
        </p:spPr>
      </p:sp>
      <p:sp>
        <p:nvSpPr>
          <p:cNvPr id="3" name="Notes Placeholder 2"/>
          <p:cNvSpPr>
            <a:spLocks noGrp="1"/>
          </p:cNvSpPr>
          <p:nvPr>
            <p:ph type="body" idx="1"/>
          </p:nvPr>
        </p:nvSpPr>
        <p:spPr>
          <a:xfrm>
            <a:off x="924238" y="3344704"/>
            <a:ext cx="7387600" cy="2737005"/>
          </a:xfrm>
          <a:prstGeom prst="rect">
            <a:avLst/>
          </a:prstGeom>
        </p:spPr>
        <p:txBody>
          <a:bodyPr lIns="90580" tIns="45290" rIns="90580" bIns="45290"/>
          <a:lstStyle/>
          <a:p>
            <a:endParaRPr lang="en-US"/>
          </a:p>
        </p:txBody>
      </p:sp>
    </p:spTree>
    <p:extLst>
      <p:ext uri="{BB962C8B-B14F-4D97-AF65-F5344CB8AC3E}">
        <p14:creationId xmlns:p14="http://schemas.microsoft.com/office/powerpoint/2010/main" val="28474976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54350" y="868363"/>
            <a:ext cx="3127375" cy="2346325"/>
          </a:xfrm>
          <a:prstGeom prst="rect">
            <a:avLst/>
          </a:prstGeom>
          <a:noFill/>
          <a:ln w="12700">
            <a:solidFill>
              <a:prstClr val="black"/>
            </a:solidFill>
          </a:ln>
        </p:spPr>
      </p:sp>
      <p:sp>
        <p:nvSpPr>
          <p:cNvPr id="3" name="Notes Placeholder 2"/>
          <p:cNvSpPr>
            <a:spLocks noGrp="1"/>
          </p:cNvSpPr>
          <p:nvPr>
            <p:ph type="body" idx="1"/>
          </p:nvPr>
        </p:nvSpPr>
        <p:spPr>
          <a:xfrm>
            <a:off x="924238" y="3344704"/>
            <a:ext cx="7387600" cy="2737005"/>
          </a:xfrm>
          <a:prstGeom prst="rect">
            <a:avLst/>
          </a:prstGeom>
        </p:spPr>
        <p:txBody>
          <a:bodyPr lIns="90580" tIns="45290" rIns="90580" bIns="45290"/>
          <a:lstStyle/>
          <a:p>
            <a:endParaRPr lang="en-US"/>
          </a:p>
        </p:txBody>
      </p:sp>
    </p:spTree>
    <p:extLst>
      <p:ext uri="{BB962C8B-B14F-4D97-AF65-F5344CB8AC3E}">
        <p14:creationId xmlns:p14="http://schemas.microsoft.com/office/powerpoint/2010/main" val="18356810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54350" y="868363"/>
            <a:ext cx="3127375" cy="2346325"/>
          </a:xfrm>
          <a:prstGeom prst="rect">
            <a:avLst/>
          </a:prstGeom>
          <a:noFill/>
          <a:ln w="12700">
            <a:solidFill>
              <a:prstClr val="black"/>
            </a:solidFill>
          </a:ln>
        </p:spPr>
      </p:sp>
      <p:sp>
        <p:nvSpPr>
          <p:cNvPr id="3" name="Notes Placeholder 2"/>
          <p:cNvSpPr>
            <a:spLocks noGrp="1"/>
          </p:cNvSpPr>
          <p:nvPr>
            <p:ph type="body" idx="1"/>
          </p:nvPr>
        </p:nvSpPr>
        <p:spPr>
          <a:xfrm>
            <a:off x="924238" y="3344704"/>
            <a:ext cx="7387600" cy="2737005"/>
          </a:xfrm>
          <a:prstGeom prst="rect">
            <a:avLst/>
          </a:prstGeom>
        </p:spPr>
        <p:txBody>
          <a:bodyPr lIns="90580" tIns="45290" rIns="90580" bIns="45290"/>
          <a:lstStyle/>
          <a:p>
            <a:endParaRPr lang="en-US"/>
          </a:p>
        </p:txBody>
      </p:sp>
    </p:spTree>
    <p:extLst>
      <p:ext uri="{BB962C8B-B14F-4D97-AF65-F5344CB8AC3E}">
        <p14:creationId xmlns:p14="http://schemas.microsoft.com/office/powerpoint/2010/main" val="23171461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54350" y="868363"/>
            <a:ext cx="3127375" cy="2346325"/>
          </a:xfrm>
          <a:prstGeom prst="rect">
            <a:avLst/>
          </a:prstGeom>
          <a:noFill/>
          <a:ln w="12700">
            <a:solidFill>
              <a:prstClr val="black"/>
            </a:solidFill>
          </a:ln>
        </p:spPr>
      </p:sp>
      <p:sp>
        <p:nvSpPr>
          <p:cNvPr id="3" name="Notes Placeholder 2"/>
          <p:cNvSpPr>
            <a:spLocks noGrp="1"/>
          </p:cNvSpPr>
          <p:nvPr>
            <p:ph type="body" idx="1"/>
          </p:nvPr>
        </p:nvSpPr>
        <p:spPr>
          <a:xfrm>
            <a:off x="924238" y="3344704"/>
            <a:ext cx="7387600" cy="2737005"/>
          </a:xfrm>
          <a:prstGeom prst="rect">
            <a:avLst/>
          </a:prstGeom>
        </p:spPr>
        <p:txBody>
          <a:bodyPr lIns="90580" tIns="45290" rIns="90580" bIns="45290"/>
          <a:lstStyle/>
          <a:p>
            <a:endParaRPr lang="en-US"/>
          </a:p>
        </p:txBody>
      </p:sp>
    </p:spTree>
    <p:extLst>
      <p:ext uri="{BB962C8B-B14F-4D97-AF65-F5344CB8AC3E}">
        <p14:creationId xmlns:p14="http://schemas.microsoft.com/office/powerpoint/2010/main" val="42205006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54350" y="868363"/>
            <a:ext cx="3127375" cy="2346325"/>
          </a:xfrm>
          <a:prstGeom prst="rect">
            <a:avLst/>
          </a:prstGeom>
          <a:noFill/>
          <a:ln w="12700">
            <a:solidFill>
              <a:prstClr val="black"/>
            </a:solidFill>
          </a:ln>
        </p:spPr>
      </p:sp>
      <p:sp>
        <p:nvSpPr>
          <p:cNvPr id="3" name="Notes Placeholder 2"/>
          <p:cNvSpPr>
            <a:spLocks noGrp="1"/>
          </p:cNvSpPr>
          <p:nvPr>
            <p:ph type="body" idx="1"/>
          </p:nvPr>
        </p:nvSpPr>
        <p:spPr>
          <a:xfrm>
            <a:off x="924238" y="3344704"/>
            <a:ext cx="7387600" cy="2737005"/>
          </a:xfrm>
          <a:prstGeom prst="rect">
            <a:avLst/>
          </a:prstGeom>
        </p:spPr>
        <p:txBody>
          <a:bodyPr lIns="90580" tIns="45290" rIns="90580" bIns="45290"/>
          <a:lstStyle/>
          <a:p>
            <a:endParaRPr lang="en-US"/>
          </a:p>
        </p:txBody>
      </p:sp>
    </p:spTree>
    <p:extLst>
      <p:ext uri="{BB962C8B-B14F-4D97-AF65-F5344CB8AC3E}">
        <p14:creationId xmlns:p14="http://schemas.microsoft.com/office/powerpoint/2010/main" val="33636487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54350" y="868363"/>
            <a:ext cx="3127375" cy="2346325"/>
          </a:xfrm>
          <a:prstGeom prst="rect">
            <a:avLst/>
          </a:prstGeom>
          <a:noFill/>
          <a:ln w="12700">
            <a:solidFill>
              <a:prstClr val="black"/>
            </a:solidFill>
          </a:ln>
        </p:spPr>
      </p:sp>
      <p:sp>
        <p:nvSpPr>
          <p:cNvPr id="3" name="Notes Placeholder 2"/>
          <p:cNvSpPr>
            <a:spLocks noGrp="1"/>
          </p:cNvSpPr>
          <p:nvPr>
            <p:ph type="body" idx="1"/>
          </p:nvPr>
        </p:nvSpPr>
        <p:spPr>
          <a:xfrm>
            <a:off x="924238" y="3344704"/>
            <a:ext cx="7387600" cy="2737005"/>
          </a:xfrm>
          <a:prstGeom prst="rect">
            <a:avLst/>
          </a:prstGeom>
        </p:spPr>
        <p:txBody>
          <a:bodyPr lIns="90580" tIns="45290" rIns="90580" bIns="45290"/>
          <a:lstStyle/>
          <a:p>
            <a:endParaRPr lang="en-US" dirty="0"/>
          </a:p>
        </p:txBody>
      </p:sp>
    </p:spTree>
    <p:extLst>
      <p:ext uri="{BB962C8B-B14F-4D97-AF65-F5344CB8AC3E}">
        <p14:creationId xmlns:p14="http://schemas.microsoft.com/office/powerpoint/2010/main" val="3826246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54350" y="868363"/>
            <a:ext cx="3127375" cy="2346325"/>
          </a:xfrm>
          <a:prstGeom prst="rect">
            <a:avLst/>
          </a:prstGeom>
          <a:noFill/>
          <a:ln w="12700">
            <a:solidFill>
              <a:prstClr val="black"/>
            </a:solidFill>
          </a:ln>
        </p:spPr>
      </p:sp>
      <p:sp>
        <p:nvSpPr>
          <p:cNvPr id="3" name="Notes Placeholder 2"/>
          <p:cNvSpPr>
            <a:spLocks noGrp="1"/>
          </p:cNvSpPr>
          <p:nvPr>
            <p:ph type="body" idx="1"/>
          </p:nvPr>
        </p:nvSpPr>
        <p:spPr>
          <a:xfrm>
            <a:off x="924238" y="3344704"/>
            <a:ext cx="7387600" cy="2737005"/>
          </a:xfrm>
          <a:prstGeom prst="rect">
            <a:avLst/>
          </a:prstGeom>
        </p:spPr>
        <p:txBody>
          <a:bodyPr lIns="90580" tIns="45290" rIns="90580" bIns="45290"/>
          <a:lstStyle/>
          <a:p>
            <a:endParaRPr lang="en-US"/>
          </a:p>
        </p:txBody>
      </p:sp>
    </p:spTree>
    <p:extLst>
      <p:ext uri="{BB962C8B-B14F-4D97-AF65-F5344CB8AC3E}">
        <p14:creationId xmlns:p14="http://schemas.microsoft.com/office/powerpoint/2010/main" val="2912420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54350" y="868363"/>
            <a:ext cx="3127375" cy="2346325"/>
          </a:xfrm>
          <a:prstGeom prst="rect">
            <a:avLst/>
          </a:prstGeom>
          <a:noFill/>
          <a:ln w="12700">
            <a:solidFill>
              <a:prstClr val="black"/>
            </a:solidFill>
          </a:ln>
        </p:spPr>
      </p:sp>
      <p:sp>
        <p:nvSpPr>
          <p:cNvPr id="3" name="Notes Placeholder 2"/>
          <p:cNvSpPr>
            <a:spLocks noGrp="1"/>
          </p:cNvSpPr>
          <p:nvPr>
            <p:ph type="body" idx="1"/>
          </p:nvPr>
        </p:nvSpPr>
        <p:spPr>
          <a:xfrm>
            <a:off x="924238" y="3344704"/>
            <a:ext cx="7387600" cy="2737005"/>
          </a:xfrm>
          <a:prstGeom prst="rect">
            <a:avLst/>
          </a:prstGeom>
        </p:spPr>
        <p:txBody>
          <a:bodyPr lIns="90580" tIns="45290" rIns="90580" bIns="45290"/>
          <a:lstStyle/>
          <a:p>
            <a:endParaRPr lang="en-US"/>
          </a:p>
        </p:txBody>
      </p:sp>
    </p:spTree>
    <p:extLst>
      <p:ext uri="{BB962C8B-B14F-4D97-AF65-F5344CB8AC3E}">
        <p14:creationId xmlns:p14="http://schemas.microsoft.com/office/powerpoint/2010/main" val="60821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54350" y="868363"/>
            <a:ext cx="3127375" cy="2346325"/>
          </a:xfrm>
          <a:prstGeom prst="rect">
            <a:avLst/>
          </a:prstGeom>
          <a:noFill/>
          <a:ln w="12700">
            <a:solidFill>
              <a:prstClr val="black"/>
            </a:solidFill>
          </a:ln>
        </p:spPr>
      </p:sp>
      <p:sp>
        <p:nvSpPr>
          <p:cNvPr id="3" name="Notes Placeholder 2"/>
          <p:cNvSpPr>
            <a:spLocks noGrp="1"/>
          </p:cNvSpPr>
          <p:nvPr>
            <p:ph type="body" idx="1"/>
          </p:nvPr>
        </p:nvSpPr>
        <p:spPr>
          <a:xfrm>
            <a:off x="924238" y="3344704"/>
            <a:ext cx="7387600" cy="2737005"/>
          </a:xfrm>
          <a:prstGeom prst="rect">
            <a:avLst/>
          </a:prstGeom>
        </p:spPr>
        <p:txBody>
          <a:bodyPr lIns="90580" tIns="45290" rIns="90580" bIns="45290"/>
          <a:lstStyle/>
          <a:p>
            <a:endParaRPr lang="en-US"/>
          </a:p>
        </p:txBody>
      </p:sp>
    </p:spTree>
    <p:extLst>
      <p:ext uri="{BB962C8B-B14F-4D97-AF65-F5344CB8AC3E}">
        <p14:creationId xmlns:p14="http://schemas.microsoft.com/office/powerpoint/2010/main" val="1986413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54350" y="868363"/>
            <a:ext cx="3127375" cy="2346325"/>
          </a:xfrm>
          <a:prstGeom prst="rect">
            <a:avLst/>
          </a:prstGeom>
          <a:noFill/>
          <a:ln w="12700">
            <a:solidFill>
              <a:prstClr val="black"/>
            </a:solidFill>
          </a:ln>
        </p:spPr>
      </p:sp>
      <p:sp>
        <p:nvSpPr>
          <p:cNvPr id="3" name="Notes Placeholder 2"/>
          <p:cNvSpPr>
            <a:spLocks noGrp="1"/>
          </p:cNvSpPr>
          <p:nvPr>
            <p:ph type="body" idx="1"/>
          </p:nvPr>
        </p:nvSpPr>
        <p:spPr>
          <a:xfrm>
            <a:off x="924238" y="3344704"/>
            <a:ext cx="7387600" cy="2737005"/>
          </a:xfrm>
          <a:prstGeom prst="rect">
            <a:avLst/>
          </a:prstGeom>
        </p:spPr>
        <p:txBody>
          <a:bodyPr lIns="90580" tIns="45290" rIns="90580" bIns="45290"/>
          <a:lstStyle/>
          <a:p>
            <a:endParaRPr lang="en-US"/>
          </a:p>
        </p:txBody>
      </p:sp>
    </p:spTree>
    <p:extLst>
      <p:ext uri="{BB962C8B-B14F-4D97-AF65-F5344CB8AC3E}">
        <p14:creationId xmlns:p14="http://schemas.microsoft.com/office/powerpoint/2010/main" val="290131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54350" y="868363"/>
            <a:ext cx="3127375" cy="2346325"/>
          </a:xfrm>
          <a:prstGeom prst="rect">
            <a:avLst/>
          </a:prstGeom>
          <a:noFill/>
          <a:ln w="12700">
            <a:solidFill>
              <a:prstClr val="black"/>
            </a:solidFill>
          </a:ln>
        </p:spPr>
      </p:sp>
      <p:sp>
        <p:nvSpPr>
          <p:cNvPr id="3" name="Notes Placeholder 2"/>
          <p:cNvSpPr>
            <a:spLocks noGrp="1"/>
          </p:cNvSpPr>
          <p:nvPr>
            <p:ph type="body" idx="1"/>
          </p:nvPr>
        </p:nvSpPr>
        <p:spPr>
          <a:xfrm>
            <a:off x="924238" y="3344704"/>
            <a:ext cx="7387600" cy="2737005"/>
          </a:xfrm>
          <a:prstGeom prst="rect">
            <a:avLst/>
          </a:prstGeom>
        </p:spPr>
        <p:txBody>
          <a:bodyPr lIns="90580" tIns="45290" rIns="90580" bIns="45290"/>
          <a:lstStyle/>
          <a:p>
            <a:endParaRPr lang="en-US"/>
          </a:p>
        </p:txBody>
      </p:sp>
    </p:spTree>
    <p:extLst>
      <p:ext uri="{BB962C8B-B14F-4D97-AF65-F5344CB8AC3E}">
        <p14:creationId xmlns:p14="http://schemas.microsoft.com/office/powerpoint/2010/main" val="21463939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54350" y="868363"/>
            <a:ext cx="3127375" cy="2346325"/>
          </a:xfrm>
          <a:prstGeom prst="rect">
            <a:avLst/>
          </a:prstGeom>
          <a:noFill/>
          <a:ln w="12700">
            <a:solidFill>
              <a:prstClr val="black"/>
            </a:solidFill>
          </a:ln>
        </p:spPr>
      </p:sp>
      <p:sp>
        <p:nvSpPr>
          <p:cNvPr id="3" name="Notes Placeholder 2"/>
          <p:cNvSpPr>
            <a:spLocks noGrp="1"/>
          </p:cNvSpPr>
          <p:nvPr>
            <p:ph type="body" idx="1"/>
          </p:nvPr>
        </p:nvSpPr>
        <p:spPr>
          <a:xfrm>
            <a:off x="924238" y="3344704"/>
            <a:ext cx="7387600" cy="2737005"/>
          </a:xfrm>
          <a:prstGeom prst="rect">
            <a:avLst/>
          </a:prstGeom>
        </p:spPr>
        <p:txBody>
          <a:bodyPr lIns="90580" tIns="45290" rIns="90580" bIns="45290"/>
          <a:lstStyle/>
          <a:p>
            <a:endParaRPr lang="en-US"/>
          </a:p>
        </p:txBody>
      </p:sp>
    </p:spTree>
    <p:extLst>
      <p:ext uri="{BB962C8B-B14F-4D97-AF65-F5344CB8AC3E}">
        <p14:creationId xmlns:p14="http://schemas.microsoft.com/office/powerpoint/2010/main" val="22372974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54350" y="868363"/>
            <a:ext cx="3127375" cy="2346325"/>
          </a:xfrm>
          <a:prstGeom prst="rect">
            <a:avLst/>
          </a:prstGeom>
          <a:noFill/>
          <a:ln w="12700">
            <a:solidFill>
              <a:prstClr val="black"/>
            </a:solidFill>
          </a:ln>
        </p:spPr>
      </p:sp>
      <p:sp>
        <p:nvSpPr>
          <p:cNvPr id="3" name="Notes Placeholder 2"/>
          <p:cNvSpPr>
            <a:spLocks noGrp="1"/>
          </p:cNvSpPr>
          <p:nvPr>
            <p:ph type="body" idx="1"/>
          </p:nvPr>
        </p:nvSpPr>
        <p:spPr>
          <a:xfrm>
            <a:off x="924238" y="3344704"/>
            <a:ext cx="7387600" cy="2737005"/>
          </a:xfrm>
          <a:prstGeom prst="rect">
            <a:avLst/>
          </a:prstGeom>
        </p:spPr>
        <p:txBody>
          <a:bodyPr lIns="90580" tIns="45290" rIns="90580" bIns="45290"/>
          <a:lstStyle/>
          <a:p>
            <a:endParaRPr lang="en-US"/>
          </a:p>
        </p:txBody>
      </p:sp>
    </p:spTree>
    <p:extLst>
      <p:ext uri="{BB962C8B-B14F-4D97-AF65-F5344CB8AC3E}">
        <p14:creationId xmlns:p14="http://schemas.microsoft.com/office/powerpoint/2010/main" val="351782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54350" y="868363"/>
            <a:ext cx="3127375" cy="2346325"/>
          </a:xfrm>
          <a:prstGeom prst="rect">
            <a:avLst/>
          </a:prstGeom>
          <a:noFill/>
          <a:ln w="12700">
            <a:solidFill>
              <a:prstClr val="black"/>
            </a:solidFill>
          </a:ln>
        </p:spPr>
      </p:sp>
      <p:sp>
        <p:nvSpPr>
          <p:cNvPr id="3" name="Notes Placeholder 2"/>
          <p:cNvSpPr>
            <a:spLocks noGrp="1"/>
          </p:cNvSpPr>
          <p:nvPr>
            <p:ph type="body" idx="1"/>
          </p:nvPr>
        </p:nvSpPr>
        <p:spPr>
          <a:xfrm>
            <a:off x="924238" y="3344704"/>
            <a:ext cx="7387600" cy="2737005"/>
          </a:xfrm>
          <a:prstGeom prst="rect">
            <a:avLst/>
          </a:prstGeom>
        </p:spPr>
        <p:txBody>
          <a:bodyPr lIns="90580" tIns="45290" rIns="90580" bIns="45290"/>
          <a:lstStyle/>
          <a:p>
            <a:endParaRPr lang="en-US"/>
          </a:p>
        </p:txBody>
      </p:sp>
    </p:spTree>
    <p:extLst>
      <p:ext uri="{BB962C8B-B14F-4D97-AF65-F5344CB8AC3E}">
        <p14:creationId xmlns:p14="http://schemas.microsoft.com/office/powerpoint/2010/main" val="2929734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4675187"/>
            <a:ext cx="17088485" cy="3167062"/>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3015615" y="8445500"/>
            <a:ext cx="14072869" cy="37703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8/24/2016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8/24/2016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1005205" y="3468687"/>
            <a:ext cx="8745283" cy="9953625"/>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3468687"/>
            <a:ext cx="8745283" cy="9953625"/>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8/24/2016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8/24/2016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8/24/2016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20104100" cy="1602105"/>
          </a:xfrm>
          <a:custGeom>
            <a:avLst/>
            <a:gdLst/>
            <a:ahLst/>
            <a:cxnLst/>
            <a:rect l="l" t="t" r="r" b="b"/>
            <a:pathLst>
              <a:path w="20104100" h="1602105">
                <a:moveTo>
                  <a:pt x="0" y="1602045"/>
                </a:moveTo>
                <a:lnTo>
                  <a:pt x="20104100" y="1602045"/>
                </a:lnTo>
                <a:lnTo>
                  <a:pt x="20104100" y="0"/>
                </a:lnTo>
                <a:lnTo>
                  <a:pt x="0" y="0"/>
                </a:lnTo>
                <a:lnTo>
                  <a:pt x="0" y="1602045"/>
                </a:lnTo>
              </a:path>
            </a:pathLst>
          </a:custGeom>
          <a:solidFill>
            <a:srgbClr val="630422"/>
          </a:solidFill>
        </p:spPr>
        <p:txBody>
          <a:bodyPr wrap="square" lIns="0" tIns="0" rIns="0" bIns="0" rtlCol="0"/>
          <a:lstStyle/>
          <a:p>
            <a:endParaRPr/>
          </a:p>
        </p:txBody>
      </p:sp>
      <p:sp>
        <p:nvSpPr>
          <p:cNvPr id="2" name="Holder 2"/>
          <p:cNvSpPr>
            <a:spLocks noGrp="1"/>
          </p:cNvSpPr>
          <p:nvPr>
            <p:ph type="title"/>
          </p:nvPr>
        </p:nvSpPr>
        <p:spPr>
          <a:xfrm>
            <a:off x="1005205" y="603249"/>
            <a:ext cx="18093689" cy="2412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1005205" y="3468687"/>
            <a:ext cx="18093689" cy="995362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835394" y="14025562"/>
            <a:ext cx="6433311" cy="75406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005205" y="14025562"/>
            <a:ext cx="4623943" cy="75406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8/24/2016</a:t>
            </a:fld>
            <a:endParaRPr lang="en-US"/>
          </a:p>
        </p:txBody>
      </p:sp>
      <p:sp>
        <p:nvSpPr>
          <p:cNvPr id="6" name="Holder 6"/>
          <p:cNvSpPr>
            <a:spLocks noGrp="1"/>
          </p:cNvSpPr>
          <p:nvPr>
            <p:ph type="sldNum" sz="quarter" idx="7"/>
          </p:nvPr>
        </p:nvSpPr>
        <p:spPr>
          <a:xfrm>
            <a:off x="14474952" y="14025562"/>
            <a:ext cx="4623943" cy="75406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www.nimss.org/projects/view/mrp/outline/16076"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ruralfamiliesspeak.or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ruralfamiliesspeak.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png"/><Relationship Id="rId5" Type="http://schemas.openxmlformats.org/officeDocument/2006/relationships/oleObject" Target="../embeddings/oleObject1.bin"/><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807" y="4675187"/>
            <a:ext cx="17088485" cy="2215991"/>
          </a:xfrm>
        </p:spPr>
        <p:txBody>
          <a:bodyPr/>
          <a:lstStyle/>
          <a:p>
            <a:pPr algn="ctr"/>
            <a:r>
              <a:rPr lang="en-US" sz="7200" b="1" dirty="0" smtClean="0">
                <a:latin typeface="+mn-lt"/>
              </a:rPr>
              <a:t>FCS and Rural Development</a:t>
            </a:r>
            <a:r>
              <a:rPr lang="en-US" sz="7200" b="1" i="1" dirty="0" smtClean="0">
                <a:latin typeface="+mn-lt"/>
              </a:rPr>
              <a:t/>
            </a:r>
            <a:br>
              <a:rPr lang="en-US" sz="7200" b="1" i="1" dirty="0" smtClean="0">
                <a:latin typeface="+mn-lt"/>
              </a:rPr>
            </a:br>
            <a:r>
              <a:rPr lang="en-US" sz="7200" b="1" i="1" dirty="0" smtClean="0">
                <a:latin typeface="+mn-lt"/>
              </a:rPr>
              <a:t>Rural Families Speak Project</a:t>
            </a:r>
            <a:endParaRPr lang="en-US" sz="7200" b="1" i="1" dirty="0">
              <a:latin typeface="+mn-lt"/>
            </a:endParaRPr>
          </a:p>
        </p:txBody>
      </p:sp>
      <p:sp>
        <p:nvSpPr>
          <p:cNvPr id="3" name="Subtitle 2"/>
          <p:cNvSpPr>
            <a:spLocks noGrp="1"/>
          </p:cNvSpPr>
          <p:nvPr>
            <p:ph type="subTitle" idx="4"/>
          </p:nvPr>
        </p:nvSpPr>
        <p:spPr>
          <a:xfrm>
            <a:off x="3015615" y="8445500"/>
            <a:ext cx="14072869" cy="1107996"/>
          </a:xfrm>
        </p:spPr>
        <p:txBody>
          <a:bodyPr/>
          <a:lstStyle/>
          <a:p>
            <a:pPr algn="ctr"/>
            <a:r>
              <a:rPr lang="en-US" sz="3600" b="1" dirty="0" smtClean="0"/>
              <a:t>Ann A. Berry, Ph.D., The University of Tennessee</a:t>
            </a:r>
          </a:p>
          <a:p>
            <a:pPr algn="ctr"/>
            <a:endParaRPr lang="en-US" sz="3600" b="1" dirty="0"/>
          </a:p>
        </p:txBody>
      </p:sp>
      <p:sp>
        <p:nvSpPr>
          <p:cNvPr id="4" name="object 14"/>
          <p:cNvSpPr/>
          <p:nvPr/>
        </p:nvSpPr>
        <p:spPr>
          <a:xfrm>
            <a:off x="209710" y="135115"/>
            <a:ext cx="895023" cy="1404791"/>
          </a:xfrm>
          <a:prstGeom prst="rect">
            <a:avLst/>
          </a:prstGeom>
          <a:blipFill>
            <a:blip r:embed="rId3" cstate="print"/>
            <a:stretch>
              <a:fillRect/>
            </a:stretch>
          </a:blipFill>
        </p:spPr>
        <p:txBody>
          <a:bodyPr wrap="square" lIns="0" tIns="0" rIns="0" bIns="0" rtlCol="0"/>
          <a:lstStyle/>
          <a:p>
            <a:endParaRPr/>
          </a:p>
        </p:txBody>
      </p:sp>
      <p:sp>
        <p:nvSpPr>
          <p:cNvPr id="5" name="Rectangle 4"/>
          <p:cNvSpPr/>
          <p:nvPr/>
        </p:nvSpPr>
        <p:spPr>
          <a:xfrm>
            <a:off x="1479045" y="339577"/>
            <a:ext cx="10121360" cy="1200329"/>
          </a:xfrm>
          <a:prstGeom prst="rect">
            <a:avLst/>
          </a:prstGeom>
        </p:spPr>
        <p:txBody>
          <a:bodyPr wrap="none">
            <a:spAutoFit/>
          </a:bodyPr>
          <a:lstStyle/>
          <a:p>
            <a:pPr marL="12700">
              <a:lnSpc>
                <a:spcPct val="100000"/>
              </a:lnSpc>
            </a:pPr>
            <a:r>
              <a:rPr lang="en-US" sz="7200" b="1" spc="990" dirty="0">
                <a:solidFill>
                  <a:srgbClr val="FFFFFF"/>
                </a:solidFill>
                <a:cs typeface="Calibri"/>
              </a:rPr>
              <a:t>Ru</a:t>
            </a:r>
            <a:r>
              <a:rPr lang="en-US" sz="7200" b="1" spc="340" dirty="0">
                <a:solidFill>
                  <a:srgbClr val="FFFFFF"/>
                </a:solidFill>
                <a:cs typeface="Calibri"/>
              </a:rPr>
              <a:t>r</a:t>
            </a:r>
            <a:r>
              <a:rPr lang="en-US" sz="7200" b="1" spc="825" dirty="0">
                <a:solidFill>
                  <a:srgbClr val="FFFFFF"/>
                </a:solidFill>
                <a:cs typeface="Calibri"/>
              </a:rPr>
              <a:t>a</a:t>
            </a:r>
            <a:r>
              <a:rPr lang="en-US" sz="7200" b="1" spc="370" dirty="0">
                <a:solidFill>
                  <a:srgbClr val="FFFFFF"/>
                </a:solidFill>
                <a:cs typeface="Calibri"/>
              </a:rPr>
              <a:t>l</a:t>
            </a:r>
            <a:r>
              <a:rPr lang="en-US" sz="7200" b="1" spc="715" dirty="0">
                <a:solidFill>
                  <a:srgbClr val="FFFFFF"/>
                </a:solidFill>
                <a:cs typeface="Calibri"/>
              </a:rPr>
              <a:t> </a:t>
            </a:r>
            <a:r>
              <a:rPr lang="en-US" sz="7200" b="1" spc="1350" dirty="0">
                <a:solidFill>
                  <a:srgbClr val="FFFFFF"/>
                </a:solidFill>
                <a:cs typeface="Calibri"/>
              </a:rPr>
              <a:t>F</a:t>
            </a:r>
            <a:r>
              <a:rPr lang="en-US" sz="7200" b="1" spc="720" dirty="0">
                <a:solidFill>
                  <a:srgbClr val="FFFFFF"/>
                </a:solidFill>
                <a:cs typeface="Calibri"/>
              </a:rPr>
              <a:t>amilie</a:t>
            </a:r>
            <a:r>
              <a:rPr lang="en-US" sz="7200" b="1" spc="605" dirty="0">
                <a:solidFill>
                  <a:srgbClr val="FFFFFF"/>
                </a:solidFill>
                <a:cs typeface="Calibri"/>
              </a:rPr>
              <a:t>s</a:t>
            </a:r>
            <a:r>
              <a:rPr lang="en-US" sz="7200" b="1" spc="715" dirty="0">
                <a:solidFill>
                  <a:srgbClr val="FFFFFF"/>
                </a:solidFill>
                <a:cs typeface="Calibri"/>
              </a:rPr>
              <a:t> </a:t>
            </a:r>
            <a:r>
              <a:rPr lang="en-US" sz="7200" b="1" spc="1019" dirty="0">
                <a:solidFill>
                  <a:srgbClr val="FFFFFF"/>
                </a:solidFill>
                <a:cs typeface="Calibri"/>
              </a:rPr>
              <a:t>Speak</a:t>
            </a:r>
            <a:endParaRPr lang="en-US" sz="7200" dirty="0">
              <a:cs typeface="Calibri"/>
            </a:endParaRPr>
          </a:p>
        </p:txBody>
      </p:sp>
      <p:sp>
        <p:nvSpPr>
          <p:cNvPr id="6" name="TextBox 5"/>
          <p:cNvSpPr txBox="1"/>
          <p:nvPr/>
        </p:nvSpPr>
        <p:spPr>
          <a:xfrm>
            <a:off x="8461644" y="12123479"/>
            <a:ext cx="4181206" cy="1200329"/>
          </a:xfrm>
          <a:prstGeom prst="rect">
            <a:avLst/>
          </a:prstGeom>
          <a:noFill/>
        </p:spPr>
        <p:txBody>
          <a:bodyPr wrap="square" rtlCol="0">
            <a:spAutoFit/>
          </a:bodyPr>
          <a:lstStyle/>
          <a:p>
            <a:pPr algn="ctr"/>
            <a:r>
              <a:rPr lang="en-US" sz="2400" b="1" dirty="0" smtClean="0"/>
              <a:t> 2016 SR-PLN AEA ASRED</a:t>
            </a:r>
          </a:p>
          <a:p>
            <a:pPr algn="ctr"/>
            <a:r>
              <a:rPr lang="en-US" sz="2400" b="1" dirty="0" smtClean="0"/>
              <a:t>August 24, 2016</a:t>
            </a:r>
          </a:p>
          <a:p>
            <a:pPr algn="ctr"/>
            <a:r>
              <a:rPr lang="en-US" sz="2400" b="1" dirty="0" smtClean="0"/>
              <a:t>Nashville, Tennessee</a:t>
            </a:r>
            <a:endParaRPr lang="en-US" sz="2400" b="1" dirty="0"/>
          </a:p>
        </p:txBody>
      </p:sp>
      <p:sp>
        <p:nvSpPr>
          <p:cNvPr id="7" name="TextBox 6"/>
          <p:cNvSpPr txBox="1"/>
          <p:nvPr/>
        </p:nvSpPr>
        <p:spPr>
          <a:xfrm>
            <a:off x="2094806" y="14093825"/>
            <a:ext cx="15914485" cy="646331"/>
          </a:xfrm>
          <a:prstGeom prst="rect">
            <a:avLst/>
          </a:prstGeom>
          <a:noFill/>
        </p:spPr>
        <p:txBody>
          <a:bodyPr wrap="none" rtlCol="0">
            <a:spAutoFit/>
          </a:bodyPr>
          <a:lstStyle/>
          <a:p>
            <a:r>
              <a:rPr lang="en-US" dirty="0"/>
              <a:t>This study is based on data from the cooperative multi-state research project, NC1171 “Interactions of </a:t>
            </a:r>
            <a:r>
              <a:rPr lang="en-US" dirty="0" smtClean="0"/>
              <a:t>Individual, </a:t>
            </a:r>
            <a:r>
              <a:rPr lang="en-US" dirty="0"/>
              <a:t>Family, Community, and Policy Contexts on the </a:t>
            </a:r>
            <a:r>
              <a:rPr lang="en-US" dirty="0" smtClean="0"/>
              <a:t>Mental</a:t>
            </a:r>
          </a:p>
          <a:p>
            <a:pPr algn="ctr"/>
            <a:r>
              <a:rPr lang="en-US" dirty="0" smtClean="0"/>
              <a:t> </a:t>
            </a:r>
            <a:r>
              <a:rPr lang="en-US" dirty="0"/>
              <a:t>and Physical Health of Diverse Rural Low Income Families” (commonly known as Rural Families Speak about Health).</a:t>
            </a:r>
          </a:p>
        </p:txBody>
      </p:sp>
    </p:spTree>
    <p:extLst>
      <p:ext uri="{BB962C8B-B14F-4D97-AF65-F5344CB8AC3E}">
        <p14:creationId xmlns:p14="http://schemas.microsoft.com/office/powerpoint/2010/main" val="36279452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4"/>
          <p:cNvSpPr/>
          <p:nvPr/>
        </p:nvSpPr>
        <p:spPr>
          <a:xfrm>
            <a:off x="209710" y="135115"/>
            <a:ext cx="895023" cy="1404791"/>
          </a:xfrm>
          <a:prstGeom prst="rect">
            <a:avLst/>
          </a:prstGeom>
          <a:blipFill>
            <a:blip r:embed="rId3" cstate="print"/>
            <a:stretch>
              <a:fillRect/>
            </a:stretch>
          </a:blipFill>
        </p:spPr>
        <p:txBody>
          <a:bodyPr wrap="square" lIns="0" tIns="0" rIns="0" bIns="0" rtlCol="0"/>
          <a:lstStyle/>
          <a:p>
            <a:endParaRPr/>
          </a:p>
        </p:txBody>
      </p:sp>
      <p:sp>
        <p:nvSpPr>
          <p:cNvPr id="5" name="Rectangle 4"/>
          <p:cNvSpPr/>
          <p:nvPr/>
        </p:nvSpPr>
        <p:spPr>
          <a:xfrm>
            <a:off x="1479045" y="339577"/>
            <a:ext cx="10121360" cy="1200329"/>
          </a:xfrm>
          <a:prstGeom prst="rect">
            <a:avLst/>
          </a:prstGeom>
        </p:spPr>
        <p:txBody>
          <a:bodyPr wrap="none">
            <a:spAutoFit/>
          </a:bodyPr>
          <a:lstStyle/>
          <a:p>
            <a:pPr marL="12700">
              <a:lnSpc>
                <a:spcPct val="100000"/>
              </a:lnSpc>
            </a:pPr>
            <a:r>
              <a:rPr lang="en-US" sz="7200" b="1" spc="990" dirty="0">
                <a:solidFill>
                  <a:srgbClr val="FFFFFF"/>
                </a:solidFill>
                <a:cs typeface="Calibri"/>
              </a:rPr>
              <a:t>Ru</a:t>
            </a:r>
            <a:r>
              <a:rPr lang="en-US" sz="7200" b="1" spc="340" dirty="0">
                <a:solidFill>
                  <a:srgbClr val="FFFFFF"/>
                </a:solidFill>
                <a:cs typeface="Calibri"/>
              </a:rPr>
              <a:t>r</a:t>
            </a:r>
            <a:r>
              <a:rPr lang="en-US" sz="7200" b="1" spc="825" dirty="0">
                <a:solidFill>
                  <a:srgbClr val="FFFFFF"/>
                </a:solidFill>
                <a:cs typeface="Calibri"/>
              </a:rPr>
              <a:t>a</a:t>
            </a:r>
            <a:r>
              <a:rPr lang="en-US" sz="7200" b="1" spc="370" dirty="0">
                <a:solidFill>
                  <a:srgbClr val="FFFFFF"/>
                </a:solidFill>
                <a:cs typeface="Calibri"/>
              </a:rPr>
              <a:t>l</a:t>
            </a:r>
            <a:r>
              <a:rPr lang="en-US" sz="7200" b="1" spc="715" dirty="0">
                <a:solidFill>
                  <a:srgbClr val="FFFFFF"/>
                </a:solidFill>
                <a:cs typeface="Calibri"/>
              </a:rPr>
              <a:t> </a:t>
            </a:r>
            <a:r>
              <a:rPr lang="en-US" sz="7200" b="1" spc="1350" dirty="0">
                <a:solidFill>
                  <a:srgbClr val="FFFFFF"/>
                </a:solidFill>
                <a:cs typeface="Calibri"/>
              </a:rPr>
              <a:t>F</a:t>
            </a:r>
            <a:r>
              <a:rPr lang="en-US" sz="7200" b="1" spc="720" dirty="0">
                <a:solidFill>
                  <a:srgbClr val="FFFFFF"/>
                </a:solidFill>
                <a:cs typeface="Calibri"/>
              </a:rPr>
              <a:t>amilie</a:t>
            </a:r>
            <a:r>
              <a:rPr lang="en-US" sz="7200" b="1" spc="605" dirty="0">
                <a:solidFill>
                  <a:srgbClr val="FFFFFF"/>
                </a:solidFill>
                <a:cs typeface="Calibri"/>
              </a:rPr>
              <a:t>s</a:t>
            </a:r>
            <a:r>
              <a:rPr lang="en-US" sz="7200" b="1" spc="715" dirty="0">
                <a:solidFill>
                  <a:srgbClr val="FFFFFF"/>
                </a:solidFill>
                <a:cs typeface="Calibri"/>
              </a:rPr>
              <a:t> </a:t>
            </a:r>
            <a:r>
              <a:rPr lang="en-US" sz="7200" b="1" spc="1019" dirty="0">
                <a:solidFill>
                  <a:srgbClr val="FFFFFF"/>
                </a:solidFill>
                <a:cs typeface="Calibri"/>
              </a:rPr>
              <a:t>Speak</a:t>
            </a:r>
            <a:endParaRPr lang="en-US" sz="7200" dirty="0">
              <a:cs typeface="Calibri"/>
            </a:endParaRPr>
          </a:p>
        </p:txBody>
      </p:sp>
      <p:sp>
        <p:nvSpPr>
          <p:cNvPr id="13" name="TextBox 12"/>
          <p:cNvSpPr txBox="1"/>
          <p:nvPr/>
        </p:nvSpPr>
        <p:spPr>
          <a:xfrm>
            <a:off x="5091621" y="8988425"/>
            <a:ext cx="761747" cy="1754326"/>
          </a:xfrm>
          <a:prstGeom prst="rect">
            <a:avLst/>
          </a:prstGeom>
          <a:noFill/>
        </p:spPr>
        <p:txBody>
          <a:bodyPr wrap="none" rtlCol="0">
            <a:spAutoFit/>
          </a:bodyPr>
          <a:lstStyle/>
          <a:p>
            <a:endParaRPr lang="en-US" sz="3600" dirty="0" smtClean="0"/>
          </a:p>
          <a:p>
            <a:pPr marL="571500" indent="-571500">
              <a:buFont typeface="Arial" panose="020B0604020202020204" pitchFamily="34" charset="0"/>
              <a:buChar char="•"/>
            </a:pPr>
            <a:endParaRPr lang="en-US" sz="3600" dirty="0"/>
          </a:p>
          <a:p>
            <a:endParaRPr lang="en-US" sz="3600" dirty="0"/>
          </a:p>
        </p:txBody>
      </p:sp>
      <p:sp>
        <p:nvSpPr>
          <p:cNvPr id="2" name="TextBox 1"/>
          <p:cNvSpPr txBox="1"/>
          <p:nvPr/>
        </p:nvSpPr>
        <p:spPr>
          <a:xfrm>
            <a:off x="3117850" y="3654425"/>
            <a:ext cx="184731" cy="1200329"/>
          </a:xfrm>
          <a:prstGeom prst="rect">
            <a:avLst/>
          </a:prstGeom>
          <a:noFill/>
        </p:spPr>
        <p:txBody>
          <a:bodyPr wrap="none" rtlCol="0">
            <a:spAutoFit/>
          </a:bodyPr>
          <a:lstStyle/>
          <a:p>
            <a:endParaRPr lang="en-US" dirty="0"/>
          </a:p>
          <a:p>
            <a:endParaRPr lang="en-US" dirty="0" smtClean="0"/>
          </a:p>
          <a:p>
            <a:endParaRPr lang="en-US" dirty="0"/>
          </a:p>
          <a:p>
            <a:endParaRPr lang="en-US" dirty="0"/>
          </a:p>
        </p:txBody>
      </p:sp>
      <p:sp>
        <p:nvSpPr>
          <p:cNvPr id="6" name="Rectangle 5"/>
          <p:cNvSpPr/>
          <p:nvPr/>
        </p:nvSpPr>
        <p:spPr>
          <a:xfrm>
            <a:off x="2712212" y="5556641"/>
            <a:ext cx="10052050" cy="5016758"/>
          </a:xfrm>
          <a:prstGeom prst="rect">
            <a:avLst/>
          </a:prstGeom>
        </p:spPr>
        <p:txBody>
          <a:bodyPr>
            <a:spAutoFit/>
          </a:bodyPr>
          <a:lstStyle/>
          <a:p>
            <a:pPr marL="1005200" indent="-1005200">
              <a:buFont typeface="+mj-lt"/>
              <a:buAutoNum type="arabicPeriod"/>
            </a:pPr>
            <a:r>
              <a:rPr lang="en-US" sz="4000" dirty="0"/>
              <a:t>Health outcomes are the result of </a:t>
            </a:r>
            <a:r>
              <a:rPr lang="en-US" sz="4000" dirty="0">
                <a:solidFill>
                  <a:srgbClr val="FF0000"/>
                </a:solidFill>
              </a:rPr>
              <a:t>interactions</a:t>
            </a:r>
            <a:r>
              <a:rPr lang="en-US" sz="4000" dirty="0"/>
              <a:t> among a variety of factors at different levels</a:t>
            </a:r>
          </a:p>
          <a:p>
            <a:pPr marL="1005200" indent="-1005200">
              <a:buFont typeface="+mj-lt"/>
              <a:buAutoNum type="arabicPeriod"/>
            </a:pPr>
            <a:endParaRPr lang="en-US" sz="4000" dirty="0"/>
          </a:p>
          <a:p>
            <a:pPr marL="1005200" indent="-1005200">
              <a:buFont typeface="+mj-lt"/>
              <a:buAutoNum type="arabicPeriod"/>
            </a:pPr>
            <a:r>
              <a:rPr lang="en-US" sz="4000" dirty="0"/>
              <a:t>Many issues such as physical and mental health, food security and nutrition, </a:t>
            </a:r>
            <a:r>
              <a:rPr lang="en-US" sz="4000" dirty="0" smtClean="0"/>
              <a:t> housing, education</a:t>
            </a:r>
            <a:r>
              <a:rPr lang="en-US" sz="4000" dirty="0"/>
              <a:t>, income, and employment are </a:t>
            </a:r>
            <a:r>
              <a:rPr lang="en-US" sz="4000" dirty="0">
                <a:solidFill>
                  <a:srgbClr val="FF0000"/>
                </a:solidFill>
              </a:rPr>
              <a:t>interconnected</a:t>
            </a:r>
            <a:r>
              <a:rPr lang="en-US" sz="4000" dirty="0"/>
              <a:t>.</a:t>
            </a:r>
          </a:p>
        </p:txBody>
      </p:sp>
      <p:sp>
        <p:nvSpPr>
          <p:cNvPr id="7" name="TextBox 6"/>
          <p:cNvSpPr txBox="1"/>
          <p:nvPr/>
        </p:nvSpPr>
        <p:spPr>
          <a:xfrm rot="21337670">
            <a:off x="2729996" y="3241373"/>
            <a:ext cx="7934736" cy="769441"/>
          </a:xfrm>
          <a:prstGeom prst="rect">
            <a:avLst/>
          </a:prstGeom>
          <a:noFill/>
        </p:spPr>
        <p:txBody>
          <a:bodyPr wrap="none" rtlCol="0">
            <a:spAutoFit/>
          </a:bodyPr>
          <a:lstStyle/>
          <a:p>
            <a:r>
              <a:rPr lang="en-US" sz="4400" dirty="0" smtClean="0"/>
              <a:t>Key Findings from NC223/NC1011</a:t>
            </a:r>
            <a:endParaRPr lang="en-US" sz="4400" dirty="0"/>
          </a:p>
        </p:txBody>
      </p:sp>
      <p:sp>
        <p:nvSpPr>
          <p:cNvPr id="8" name="5-Point Star 7"/>
          <p:cNvSpPr/>
          <p:nvPr/>
        </p:nvSpPr>
        <p:spPr>
          <a:xfrm rot="18241137">
            <a:off x="2076710" y="3067741"/>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p:cNvPicPr>
            <a:picLocks noChangeAspect="1" noChangeArrowheads="1"/>
          </p:cNvPicPr>
          <p:nvPr/>
        </p:nvPicPr>
        <p:blipFill>
          <a:blip r:embed="rId4" cstate="print"/>
          <a:srcRect/>
          <a:stretch>
            <a:fillRect/>
          </a:stretch>
        </p:blipFill>
        <p:spPr bwMode="auto">
          <a:xfrm rot="1247014">
            <a:off x="11054420" y="3450565"/>
            <a:ext cx="4230959" cy="2596780"/>
          </a:xfrm>
          <a:prstGeom prst="rect">
            <a:avLst/>
          </a:prstGeom>
          <a:noFill/>
          <a:ln w="9525">
            <a:noFill/>
            <a:miter lim="800000"/>
            <a:headEnd/>
            <a:tailEnd/>
          </a:ln>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149542">
            <a:off x="12028964" y="7820438"/>
            <a:ext cx="4762500" cy="6350000"/>
          </a:xfrm>
          <a:prstGeom prst="rect">
            <a:avLst/>
          </a:prstGeom>
        </p:spPr>
      </p:pic>
    </p:spTree>
    <p:extLst>
      <p:ext uri="{BB962C8B-B14F-4D97-AF65-F5344CB8AC3E}">
        <p14:creationId xmlns:p14="http://schemas.microsoft.com/office/powerpoint/2010/main" val="12687726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4"/>
          <p:cNvSpPr/>
          <p:nvPr/>
        </p:nvSpPr>
        <p:spPr>
          <a:xfrm>
            <a:off x="209710" y="135115"/>
            <a:ext cx="895023" cy="1404791"/>
          </a:xfrm>
          <a:prstGeom prst="rect">
            <a:avLst/>
          </a:prstGeom>
          <a:blipFill>
            <a:blip r:embed="rId3" cstate="print"/>
            <a:stretch>
              <a:fillRect/>
            </a:stretch>
          </a:blipFill>
        </p:spPr>
        <p:txBody>
          <a:bodyPr wrap="square" lIns="0" tIns="0" rIns="0" bIns="0" rtlCol="0"/>
          <a:lstStyle/>
          <a:p>
            <a:endParaRPr/>
          </a:p>
        </p:txBody>
      </p:sp>
      <p:sp>
        <p:nvSpPr>
          <p:cNvPr id="5" name="Rectangle 4"/>
          <p:cNvSpPr/>
          <p:nvPr/>
        </p:nvSpPr>
        <p:spPr>
          <a:xfrm>
            <a:off x="1479045" y="339577"/>
            <a:ext cx="10121360" cy="1200329"/>
          </a:xfrm>
          <a:prstGeom prst="rect">
            <a:avLst/>
          </a:prstGeom>
        </p:spPr>
        <p:txBody>
          <a:bodyPr wrap="none">
            <a:spAutoFit/>
          </a:bodyPr>
          <a:lstStyle/>
          <a:p>
            <a:pPr marL="12700">
              <a:lnSpc>
                <a:spcPct val="100000"/>
              </a:lnSpc>
            </a:pPr>
            <a:r>
              <a:rPr lang="en-US" sz="7200" b="1" spc="990" dirty="0">
                <a:solidFill>
                  <a:srgbClr val="FFFFFF"/>
                </a:solidFill>
                <a:cs typeface="Calibri"/>
              </a:rPr>
              <a:t>Ru</a:t>
            </a:r>
            <a:r>
              <a:rPr lang="en-US" sz="7200" b="1" spc="340" dirty="0">
                <a:solidFill>
                  <a:srgbClr val="FFFFFF"/>
                </a:solidFill>
                <a:cs typeface="Calibri"/>
              </a:rPr>
              <a:t>r</a:t>
            </a:r>
            <a:r>
              <a:rPr lang="en-US" sz="7200" b="1" spc="825" dirty="0">
                <a:solidFill>
                  <a:srgbClr val="FFFFFF"/>
                </a:solidFill>
                <a:cs typeface="Calibri"/>
              </a:rPr>
              <a:t>a</a:t>
            </a:r>
            <a:r>
              <a:rPr lang="en-US" sz="7200" b="1" spc="370" dirty="0">
                <a:solidFill>
                  <a:srgbClr val="FFFFFF"/>
                </a:solidFill>
                <a:cs typeface="Calibri"/>
              </a:rPr>
              <a:t>l</a:t>
            </a:r>
            <a:r>
              <a:rPr lang="en-US" sz="7200" b="1" spc="715" dirty="0">
                <a:solidFill>
                  <a:srgbClr val="FFFFFF"/>
                </a:solidFill>
                <a:cs typeface="Calibri"/>
              </a:rPr>
              <a:t> </a:t>
            </a:r>
            <a:r>
              <a:rPr lang="en-US" sz="7200" b="1" spc="1350" dirty="0">
                <a:solidFill>
                  <a:srgbClr val="FFFFFF"/>
                </a:solidFill>
                <a:cs typeface="Calibri"/>
              </a:rPr>
              <a:t>F</a:t>
            </a:r>
            <a:r>
              <a:rPr lang="en-US" sz="7200" b="1" spc="720" dirty="0">
                <a:solidFill>
                  <a:srgbClr val="FFFFFF"/>
                </a:solidFill>
                <a:cs typeface="Calibri"/>
              </a:rPr>
              <a:t>amilie</a:t>
            </a:r>
            <a:r>
              <a:rPr lang="en-US" sz="7200" b="1" spc="605" dirty="0">
                <a:solidFill>
                  <a:srgbClr val="FFFFFF"/>
                </a:solidFill>
                <a:cs typeface="Calibri"/>
              </a:rPr>
              <a:t>s</a:t>
            </a:r>
            <a:r>
              <a:rPr lang="en-US" sz="7200" b="1" spc="715" dirty="0">
                <a:solidFill>
                  <a:srgbClr val="FFFFFF"/>
                </a:solidFill>
                <a:cs typeface="Calibri"/>
              </a:rPr>
              <a:t> </a:t>
            </a:r>
            <a:r>
              <a:rPr lang="en-US" sz="7200" b="1" spc="1019" dirty="0">
                <a:solidFill>
                  <a:srgbClr val="FFFFFF"/>
                </a:solidFill>
                <a:cs typeface="Calibri"/>
              </a:rPr>
              <a:t>Speak</a:t>
            </a:r>
            <a:endParaRPr lang="en-US" sz="7200" dirty="0">
              <a:cs typeface="Calibri"/>
            </a:endParaRPr>
          </a:p>
        </p:txBody>
      </p:sp>
      <p:sp>
        <p:nvSpPr>
          <p:cNvPr id="13" name="TextBox 12"/>
          <p:cNvSpPr txBox="1"/>
          <p:nvPr/>
        </p:nvSpPr>
        <p:spPr>
          <a:xfrm>
            <a:off x="5091621" y="8988425"/>
            <a:ext cx="761747" cy="1754326"/>
          </a:xfrm>
          <a:prstGeom prst="rect">
            <a:avLst/>
          </a:prstGeom>
          <a:noFill/>
        </p:spPr>
        <p:txBody>
          <a:bodyPr wrap="none" rtlCol="0">
            <a:spAutoFit/>
          </a:bodyPr>
          <a:lstStyle/>
          <a:p>
            <a:endParaRPr lang="en-US" sz="3600" dirty="0" smtClean="0"/>
          </a:p>
          <a:p>
            <a:pPr marL="571500" indent="-571500">
              <a:buFont typeface="Arial" panose="020B0604020202020204" pitchFamily="34" charset="0"/>
              <a:buChar char="•"/>
            </a:pPr>
            <a:endParaRPr lang="en-US" sz="3600" dirty="0"/>
          </a:p>
          <a:p>
            <a:endParaRPr lang="en-US" sz="3600" dirty="0"/>
          </a:p>
        </p:txBody>
      </p:sp>
      <p:sp>
        <p:nvSpPr>
          <p:cNvPr id="2" name="TextBox 1"/>
          <p:cNvSpPr txBox="1"/>
          <p:nvPr/>
        </p:nvSpPr>
        <p:spPr>
          <a:xfrm>
            <a:off x="3117850" y="3654425"/>
            <a:ext cx="184731" cy="1200329"/>
          </a:xfrm>
          <a:prstGeom prst="rect">
            <a:avLst/>
          </a:prstGeom>
          <a:noFill/>
        </p:spPr>
        <p:txBody>
          <a:bodyPr wrap="none" rtlCol="0">
            <a:spAutoFit/>
          </a:bodyPr>
          <a:lstStyle/>
          <a:p>
            <a:endParaRPr lang="en-US" dirty="0"/>
          </a:p>
          <a:p>
            <a:endParaRPr lang="en-US" dirty="0" smtClean="0"/>
          </a:p>
          <a:p>
            <a:endParaRPr lang="en-US" dirty="0"/>
          </a:p>
          <a:p>
            <a:endParaRPr lang="en-US" dirty="0"/>
          </a:p>
        </p:txBody>
      </p:sp>
      <p:sp>
        <p:nvSpPr>
          <p:cNvPr id="6" name="Rectangle 5"/>
          <p:cNvSpPr/>
          <p:nvPr/>
        </p:nvSpPr>
        <p:spPr>
          <a:xfrm>
            <a:off x="5091621" y="1950834"/>
            <a:ext cx="10052050" cy="1754326"/>
          </a:xfrm>
          <a:prstGeom prst="rect">
            <a:avLst/>
          </a:prstGeom>
        </p:spPr>
        <p:txBody>
          <a:bodyPr>
            <a:spAutoFit/>
          </a:bodyPr>
          <a:lstStyle/>
          <a:p>
            <a:pPr algn="ctr"/>
            <a:r>
              <a:rPr lang="en-US" altLang="ja-JP" sz="5400" b="1" dirty="0">
                <a:solidFill>
                  <a:srgbClr val="008000"/>
                </a:solidFill>
              </a:rPr>
              <a:t>Rural Families Speak </a:t>
            </a:r>
            <a:r>
              <a:rPr lang="en-US" altLang="ja-JP" sz="5400" b="1" dirty="0" smtClean="0">
                <a:solidFill>
                  <a:srgbClr val="008000"/>
                </a:solidFill>
              </a:rPr>
              <a:t>About Health</a:t>
            </a:r>
            <a:r>
              <a:rPr lang="en-US" altLang="ja-JP" sz="5400" b="1" dirty="0">
                <a:solidFill>
                  <a:srgbClr val="008000"/>
                </a:solidFill>
              </a:rPr>
              <a:t/>
            </a:r>
            <a:br>
              <a:rPr lang="en-US" altLang="ja-JP" sz="5400" b="1" dirty="0">
                <a:solidFill>
                  <a:srgbClr val="008000"/>
                </a:solidFill>
              </a:rPr>
            </a:br>
            <a:r>
              <a:rPr lang="en-US" altLang="ja-JP" sz="5400" b="1" dirty="0">
                <a:solidFill>
                  <a:srgbClr val="008000"/>
                </a:solidFill>
              </a:rPr>
              <a:t>(RFSH)</a:t>
            </a:r>
            <a:endParaRPr lang="en-US" sz="5400" b="1" dirty="0">
              <a:solidFill>
                <a:srgbClr val="008000"/>
              </a:solidFill>
            </a:endParaRPr>
          </a:p>
        </p:txBody>
      </p:sp>
      <p:graphicFrame>
        <p:nvGraphicFramePr>
          <p:cNvPr id="8" name="Group 19"/>
          <p:cNvGraphicFramePr>
            <a:graphicFrameLocks/>
          </p:cNvGraphicFramePr>
          <p:nvPr>
            <p:extLst>
              <p:ext uri="{D42A27DB-BD31-4B8C-83A1-F6EECF244321}">
                <p14:modId xmlns:p14="http://schemas.microsoft.com/office/powerpoint/2010/main" val="988747170"/>
              </p:ext>
            </p:extLst>
          </p:nvPr>
        </p:nvGraphicFramePr>
        <p:xfrm>
          <a:off x="1104733" y="3808312"/>
          <a:ext cx="17100717" cy="2284513"/>
        </p:xfrm>
        <a:graphic>
          <a:graphicData uri="http://schemas.openxmlformats.org/drawingml/2006/table">
            <a:tbl>
              <a:tblPr/>
              <a:tblGrid>
                <a:gridCol w="17100717"/>
              </a:tblGrid>
              <a:tr h="2284513">
                <a:tc>
                  <a:txBody>
                    <a:bodyPr/>
                    <a:lstStyle/>
                    <a:p>
                      <a:pPr marL="0" marR="0" lvl="0" indent="0" algn="l" defTabSz="914400" rtl="0" eaLnBrk="1" fontAlgn="base" latinLnBrk="0" hangingPunct="1">
                        <a:lnSpc>
                          <a:spcPct val="90000"/>
                        </a:lnSpc>
                        <a:spcBef>
                          <a:spcPct val="50000"/>
                        </a:spcBef>
                        <a:spcAft>
                          <a:spcPct val="0"/>
                        </a:spcAft>
                        <a:buClr>
                          <a:schemeClr val="folHlink"/>
                        </a:buClr>
                        <a:buSzPct val="90000"/>
                        <a:buFont typeface="Wingdings" pitchFamily="2" charset="2"/>
                        <a:buNone/>
                        <a:tabLst/>
                      </a:pPr>
                      <a:r>
                        <a:rPr kumimoji="0" lang="en-US" altLang="ja-JP" sz="4400" b="0" i="0" u="none" strike="noStrike" cap="none" normalizeH="0" baseline="0" dirty="0" smtClean="0">
                          <a:ln>
                            <a:noFill/>
                          </a:ln>
                          <a:solidFill>
                            <a:schemeClr val="tx1"/>
                          </a:solidFill>
                          <a:effectLst/>
                          <a:latin typeface="Arial" charset="0"/>
                          <a:ea typeface="ＭＳ Ｐゴシック" pitchFamily="34" charset="-128"/>
                        </a:rPr>
                        <a:t>Goal: </a:t>
                      </a:r>
                      <a:r>
                        <a:rPr kumimoji="0" lang="en-US" altLang="ja-JP" sz="4400" b="0" i="0" u="none" strike="noStrike" kern="1200" cap="none" normalizeH="0" baseline="0" dirty="0" smtClean="0">
                          <a:ln>
                            <a:noFill/>
                          </a:ln>
                          <a:solidFill>
                            <a:schemeClr val="tx1"/>
                          </a:solidFill>
                          <a:effectLst/>
                          <a:latin typeface="+mn-lt"/>
                          <a:ea typeface="+mn-ea"/>
                          <a:cs typeface="+mn-cs"/>
                        </a:rPr>
                        <a:t>To examine t</a:t>
                      </a:r>
                      <a:r>
                        <a:rPr kumimoji="0" lang="en-US" sz="4400" b="0" kern="1200" dirty="0" smtClean="0">
                          <a:solidFill>
                            <a:schemeClr val="tx1"/>
                          </a:solidFill>
                          <a:latin typeface="+mn-lt"/>
                          <a:ea typeface="+mn-ea"/>
                          <a:cs typeface="+mn-cs"/>
                        </a:rPr>
                        <a:t>he dynamic interactions among individual, family, community, and policy contexts on the physical and mental health outcomes for rural low-income families </a:t>
                      </a:r>
                      <a:endParaRPr kumimoji="0" lang="ja-JP" altLang="en-US" sz="4400" b="0" i="0" u="none" strike="noStrike" cap="none" normalizeH="0" baseline="0" dirty="0" smtClean="0">
                        <a:ln>
                          <a:noFill/>
                        </a:ln>
                        <a:solidFill>
                          <a:schemeClr val="tx1"/>
                        </a:solidFill>
                        <a:effectLst/>
                        <a:latin typeface="Arial" charset="0"/>
                        <a:ea typeface="ＭＳ Ｐゴシック" pitchFamily="34" charset="-128"/>
                      </a:endParaRPr>
                    </a:p>
                  </a:txBody>
                  <a:tcPr marL="201041" marR="201041" marT="100521" marB="10052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 name="Rectangle 6"/>
          <p:cNvSpPr/>
          <p:nvPr/>
        </p:nvSpPr>
        <p:spPr>
          <a:xfrm>
            <a:off x="2355850" y="6778625"/>
            <a:ext cx="13944600" cy="6980694"/>
          </a:xfrm>
          <a:prstGeom prst="rect">
            <a:avLst/>
          </a:prstGeom>
        </p:spPr>
        <p:txBody>
          <a:bodyPr wrap="square">
            <a:spAutoFit/>
          </a:bodyPr>
          <a:lstStyle/>
          <a:p>
            <a:pPr marL="753900" indent="-753900">
              <a:spcBef>
                <a:spcPct val="20000"/>
              </a:spcBef>
              <a:buClr>
                <a:schemeClr val="folHlink"/>
              </a:buClr>
              <a:buSzPct val="90000"/>
              <a:buFont typeface="Wingdings" pitchFamily="2" charset="2"/>
              <a:buChar char="n"/>
            </a:pPr>
            <a:r>
              <a:rPr lang="en-US" sz="3957" dirty="0"/>
              <a:t>2008-2014 (6 years)</a:t>
            </a:r>
          </a:p>
          <a:p>
            <a:pPr marL="753900" indent="-753900">
              <a:spcBef>
                <a:spcPct val="20000"/>
              </a:spcBef>
              <a:buClr>
                <a:schemeClr val="folHlink"/>
              </a:buClr>
              <a:buSzPct val="90000"/>
              <a:buFont typeface="Wingdings" pitchFamily="2" charset="2"/>
              <a:buChar char="n"/>
            </a:pPr>
            <a:r>
              <a:rPr lang="en-US" sz="3957" dirty="0" smtClean="0"/>
              <a:t>Multistate </a:t>
            </a:r>
            <a:r>
              <a:rPr lang="en-US" sz="3957" dirty="0"/>
              <a:t>project with 14 universities</a:t>
            </a:r>
          </a:p>
          <a:p>
            <a:pPr marL="753900" indent="-753900">
              <a:lnSpc>
                <a:spcPct val="90000"/>
              </a:lnSpc>
              <a:spcBef>
                <a:spcPct val="70000"/>
              </a:spcBef>
              <a:buClr>
                <a:schemeClr val="folHlink"/>
              </a:buClr>
              <a:buSzPct val="90000"/>
              <a:buFont typeface="Wingdings" pitchFamily="2" charset="2"/>
              <a:buChar char="n"/>
            </a:pPr>
            <a:r>
              <a:rPr lang="en-US" altLang="ja-JP" sz="4397" dirty="0"/>
              <a:t>Focusing on physical and mental health, nutrition, access to health care (</a:t>
            </a:r>
            <a:r>
              <a:rPr lang="en-US" altLang="ja-JP" sz="3957" dirty="0"/>
              <a:t>availability, accessibility, acceptability, affordability</a:t>
            </a:r>
            <a:r>
              <a:rPr lang="en-US" altLang="ja-JP" sz="4397" dirty="0"/>
              <a:t>)</a:t>
            </a:r>
          </a:p>
          <a:p>
            <a:pPr marL="753900" indent="-753900">
              <a:lnSpc>
                <a:spcPct val="90000"/>
              </a:lnSpc>
              <a:spcBef>
                <a:spcPct val="70000"/>
              </a:spcBef>
              <a:buClr>
                <a:schemeClr val="folHlink"/>
              </a:buClr>
              <a:buSzPct val="90000"/>
              <a:buFont typeface="Wingdings" pitchFamily="2" charset="2"/>
              <a:buChar char="n"/>
            </a:pPr>
            <a:r>
              <a:rPr lang="en-US" altLang="ja-JP" sz="4397" dirty="0"/>
              <a:t>2 waves of data collection</a:t>
            </a:r>
          </a:p>
          <a:p>
            <a:pPr marL="1759100" lvl="1" indent="-753900">
              <a:lnSpc>
                <a:spcPct val="90000"/>
              </a:lnSpc>
              <a:spcBef>
                <a:spcPct val="70000"/>
              </a:spcBef>
              <a:buClr>
                <a:schemeClr val="folHlink"/>
              </a:buClr>
              <a:buSzPct val="90000"/>
              <a:buFont typeface="Wingdings" pitchFamily="2" charset="2"/>
              <a:buChar char="n"/>
            </a:pPr>
            <a:r>
              <a:rPr lang="en-US" altLang="ja-JP" sz="4397" dirty="0"/>
              <a:t>Wave 1: </a:t>
            </a:r>
            <a:r>
              <a:rPr lang="en-US" altLang="ja-JP" sz="4397" dirty="0" smtClean="0"/>
              <a:t>Quantitative; 2009-2012</a:t>
            </a:r>
            <a:endParaRPr lang="en-US" altLang="ja-JP" sz="4397" dirty="0"/>
          </a:p>
          <a:p>
            <a:pPr marL="1759100" lvl="1" indent="-753900">
              <a:lnSpc>
                <a:spcPct val="90000"/>
              </a:lnSpc>
              <a:spcBef>
                <a:spcPct val="70000"/>
              </a:spcBef>
              <a:buClr>
                <a:schemeClr val="folHlink"/>
              </a:buClr>
              <a:buSzPct val="90000"/>
              <a:buFont typeface="Wingdings" pitchFamily="2" charset="2"/>
              <a:buChar char="n"/>
            </a:pPr>
            <a:r>
              <a:rPr lang="en-US" altLang="ja-JP" sz="4397" dirty="0"/>
              <a:t>Wave 2: </a:t>
            </a:r>
            <a:r>
              <a:rPr lang="en-US" altLang="ja-JP" sz="4397" dirty="0" smtClean="0"/>
              <a:t>Qualitative; </a:t>
            </a:r>
            <a:r>
              <a:rPr lang="en-US" altLang="ja-JP" sz="4397" dirty="0"/>
              <a:t>2011-2013</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60821" y="10318750"/>
            <a:ext cx="6350000" cy="4762500"/>
          </a:xfrm>
          <a:prstGeom prst="rect">
            <a:avLst/>
          </a:prstGeom>
        </p:spPr>
      </p:pic>
    </p:spTree>
    <p:extLst>
      <p:ext uri="{BB962C8B-B14F-4D97-AF65-F5344CB8AC3E}">
        <p14:creationId xmlns:p14="http://schemas.microsoft.com/office/powerpoint/2010/main" val="35549938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205" y="-165947"/>
            <a:ext cx="16418348" cy="276999"/>
          </a:xfrm>
        </p:spPr>
        <p:txBody>
          <a:bodyPr/>
          <a:lstStyle/>
          <a:p>
            <a:pPr algn="ctr"/>
            <a:r>
              <a:rPr lang="en-US" dirty="0" smtClean="0">
                <a:solidFill>
                  <a:srgbClr val="00B050"/>
                </a:solidFill>
              </a:rPr>
              <a:t>RFS and RFSH Participating states</a:t>
            </a:r>
            <a:endParaRPr lang="en-US" dirty="0">
              <a:solidFill>
                <a:srgbClr val="00B050"/>
              </a:solidFill>
            </a:endParaRPr>
          </a:p>
        </p:txBody>
      </p:sp>
      <p:sp>
        <p:nvSpPr>
          <p:cNvPr id="3" name="Content Placeholder 2"/>
          <p:cNvSpPr>
            <a:spLocks noGrp="1"/>
          </p:cNvSpPr>
          <p:nvPr>
            <p:ph sz="quarter" idx="1"/>
          </p:nvPr>
        </p:nvSpPr>
        <p:spPr>
          <a:xfrm>
            <a:off x="1005205" y="3468687"/>
            <a:ext cx="18093689" cy="276999"/>
          </a:xfrm>
        </p:spPr>
        <p:txBody>
          <a:bodyPr/>
          <a:lstStyle/>
          <a:p>
            <a:endParaRPr lang="en-US" dirty="0"/>
          </a:p>
        </p:txBody>
      </p:sp>
      <p:pic>
        <p:nvPicPr>
          <p:cNvPr id="4" name="Picture 3"/>
          <p:cNvPicPr>
            <a:picLocks noChangeAspect="1" noChangeArrowheads="1"/>
          </p:cNvPicPr>
          <p:nvPr/>
        </p:nvPicPr>
        <p:blipFill>
          <a:blip r:embed="rId2" cstate="print"/>
          <a:srcRect/>
          <a:stretch>
            <a:fillRect/>
          </a:stretch>
        </p:blipFill>
        <p:spPr bwMode="auto">
          <a:xfrm>
            <a:off x="3853286" y="2807785"/>
            <a:ext cx="12397528" cy="9465680"/>
          </a:xfrm>
          <a:prstGeom prst="rect">
            <a:avLst/>
          </a:prstGeom>
          <a:noFill/>
          <a:ln w="9525">
            <a:noFill/>
            <a:miter lim="800000"/>
            <a:headEnd/>
            <a:tailEnd/>
          </a:ln>
        </p:spPr>
      </p:pic>
      <p:sp>
        <p:nvSpPr>
          <p:cNvPr id="5" name="TextBox 35"/>
          <p:cNvSpPr txBox="1"/>
          <p:nvPr/>
        </p:nvSpPr>
        <p:spPr>
          <a:xfrm>
            <a:off x="7371503" y="5990935"/>
            <a:ext cx="1005205" cy="43075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199" dirty="0">
                <a:solidFill>
                  <a:schemeClr val="bg1"/>
                </a:solidFill>
                <a:latin typeface="Times New Roman" pitchFamily="18" charset="0"/>
                <a:cs typeface="Times New Roman" pitchFamily="18" charset="0"/>
              </a:rPr>
              <a:t>WY</a:t>
            </a:r>
          </a:p>
        </p:txBody>
      </p:sp>
      <p:sp>
        <p:nvSpPr>
          <p:cNvPr id="6" name="TextBox 36"/>
          <p:cNvSpPr txBox="1"/>
          <p:nvPr/>
        </p:nvSpPr>
        <p:spPr>
          <a:xfrm>
            <a:off x="4020820" y="10346823"/>
            <a:ext cx="1005205" cy="43075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199" dirty="0">
                <a:latin typeface="Times New Roman" pitchFamily="18" charset="0"/>
                <a:cs typeface="Times New Roman" pitchFamily="18" charset="0"/>
              </a:rPr>
              <a:t>HI</a:t>
            </a:r>
          </a:p>
        </p:txBody>
      </p:sp>
      <p:sp>
        <p:nvSpPr>
          <p:cNvPr id="7" name="TextBox 37"/>
          <p:cNvSpPr txBox="1"/>
          <p:nvPr/>
        </p:nvSpPr>
        <p:spPr>
          <a:xfrm>
            <a:off x="4523422" y="6996140"/>
            <a:ext cx="837671" cy="43075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199" dirty="0">
                <a:solidFill>
                  <a:schemeClr val="bg1"/>
                </a:solidFill>
                <a:latin typeface="Times New Roman" pitchFamily="18" charset="0"/>
                <a:cs typeface="Times New Roman" pitchFamily="18" charset="0"/>
              </a:rPr>
              <a:t>CA</a:t>
            </a:r>
          </a:p>
        </p:txBody>
      </p:sp>
      <p:sp>
        <p:nvSpPr>
          <p:cNvPr id="8" name="TextBox 38"/>
          <p:cNvSpPr txBox="1"/>
          <p:nvPr/>
        </p:nvSpPr>
        <p:spPr>
          <a:xfrm>
            <a:off x="4858491" y="5153264"/>
            <a:ext cx="1172739" cy="43075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199" dirty="0">
                <a:solidFill>
                  <a:schemeClr val="bg1"/>
                </a:solidFill>
                <a:latin typeface="Times New Roman" pitchFamily="18" charset="0"/>
                <a:cs typeface="Times New Roman" pitchFamily="18" charset="0"/>
              </a:rPr>
              <a:t>OR</a:t>
            </a:r>
          </a:p>
        </p:txBody>
      </p:sp>
      <p:sp>
        <p:nvSpPr>
          <p:cNvPr id="9" name="TextBox 39"/>
          <p:cNvSpPr txBox="1"/>
          <p:nvPr/>
        </p:nvSpPr>
        <p:spPr>
          <a:xfrm>
            <a:off x="5193559" y="4315593"/>
            <a:ext cx="1172739" cy="43075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199" dirty="0">
                <a:solidFill>
                  <a:schemeClr val="bg1"/>
                </a:solidFill>
                <a:latin typeface="Times New Roman" pitchFamily="18" charset="0"/>
                <a:cs typeface="Times New Roman" pitchFamily="18" charset="0"/>
              </a:rPr>
              <a:t>WA</a:t>
            </a:r>
          </a:p>
        </p:txBody>
      </p:sp>
      <p:sp>
        <p:nvSpPr>
          <p:cNvPr id="10" name="TextBox 40"/>
          <p:cNvSpPr txBox="1"/>
          <p:nvPr/>
        </p:nvSpPr>
        <p:spPr>
          <a:xfrm>
            <a:off x="9046845" y="5655866"/>
            <a:ext cx="1340273" cy="43075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199" dirty="0">
                <a:solidFill>
                  <a:schemeClr val="bg1"/>
                </a:solidFill>
                <a:latin typeface="Times New Roman" pitchFamily="18" charset="0"/>
                <a:cs typeface="Times New Roman" pitchFamily="18" charset="0"/>
              </a:rPr>
              <a:t>SD</a:t>
            </a:r>
          </a:p>
        </p:txBody>
      </p:sp>
      <p:sp>
        <p:nvSpPr>
          <p:cNvPr id="11" name="TextBox 42"/>
          <p:cNvSpPr txBox="1"/>
          <p:nvPr/>
        </p:nvSpPr>
        <p:spPr>
          <a:xfrm>
            <a:off x="9046845" y="6326003"/>
            <a:ext cx="1172739" cy="43075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199" dirty="0">
                <a:solidFill>
                  <a:schemeClr val="bg1"/>
                </a:solidFill>
                <a:latin typeface="Times New Roman" pitchFamily="18" charset="0"/>
                <a:cs typeface="Times New Roman" pitchFamily="18" charset="0"/>
              </a:rPr>
              <a:t>NE</a:t>
            </a:r>
          </a:p>
        </p:txBody>
      </p:sp>
      <p:sp>
        <p:nvSpPr>
          <p:cNvPr id="12" name="TextBox 43"/>
          <p:cNvSpPr txBox="1"/>
          <p:nvPr/>
        </p:nvSpPr>
        <p:spPr>
          <a:xfrm>
            <a:off x="10052050" y="5153264"/>
            <a:ext cx="1172739" cy="43075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199" dirty="0">
                <a:solidFill>
                  <a:schemeClr val="bg1"/>
                </a:solidFill>
                <a:latin typeface="Times New Roman" pitchFamily="18" charset="0"/>
                <a:cs typeface="Times New Roman" pitchFamily="18" charset="0"/>
              </a:rPr>
              <a:t>MN</a:t>
            </a:r>
          </a:p>
        </p:txBody>
      </p:sp>
      <p:sp>
        <p:nvSpPr>
          <p:cNvPr id="13" name="TextBox 46"/>
          <p:cNvSpPr txBox="1"/>
          <p:nvPr/>
        </p:nvSpPr>
        <p:spPr>
          <a:xfrm>
            <a:off x="10219584" y="6326003"/>
            <a:ext cx="1005205" cy="43075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199" dirty="0">
                <a:solidFill>
                  <a:schemeClr val="bg1"/>
                </a:solidFill>
                <a:latin typeface="Times New Roman" pitchFamily="18" charset="0"/>
                <a:cs typeface="Times New Roman" pitchFamily="18" charset="0"/>
              </a:rPr>
              <a:t>IA</a:t>
            </a:r>
          </a:p>
        </p:txBody>
      </p:sp>
      <p:sp>
        <p:nvSpPr>
          <p:cNvPr id="14" name="TextBox 47"/>
          <p:cNvSpPr txBox="1"/>
          <p:nvPr/>
        </p:nvSpPr>
        <p:spPr>
          <a:xfrm>
            <a:off x="11224789" y="6661072"/>
            <a:ext cx="670137" cy="43075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199" dirty="0">
                <a:solidFill>
                  <a:schemeClr val="bg1"/>
                </a:solidFill>
                <a:latin typeface="Times New Roman" pitchFamily="18" charset="0"/>
                <a:cs typeface="Times New Roman" pitchFamily="18" charset="0"/>
              </a:rPr>
              <a:t>IL</a:t>
            </a:r>
          </a:p>
        </p:txBody>
      </p:sp>
      <p:sp>
        <p:nvSpPr>
          <p:cNvPr id="15" name="TextBox 48"/>
          <p:cNvSpPr txBox="1"/>
          <p:nvPr/>
        </p:nvSpPr>
        <p:spPr>
          <a:xfrm>
            <a:off x="12062460" y="5990935"/>
            <a:ext cx="837671" cy="43075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199" dirty="0">
                <a:solidFill>
                  <a:schemeClr val="bg1"/>
                </a:solidFill>
                <a:latin typeface="Times New Roman" pitchFamily="18" charset="0"/>
                <a:cs typeface="Times New Roman" pitchFamily="18" charset="0"/>
              </a:rPr>
              <a:t>MI</a:t>
            </a:r>
          </a:p>
        </p:txBody>
      </p:sp>
      <p:sp>
        <p:nvSpPr>
          <p:cNvPr id="16" name="TextBox 49"/>
          <p:cNvSpPr txBox="1"/>
          <p:nvPr/>
        </p:nvSpPr>
        <p:spPr>
          <a:xfrm>
            <a:off x="11894926" y="6661072"/>
            <a:ext cx="837671" cy="43075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199" dirty="0">
                <a:solidFill>
                  <a:schemeClr val="bg1"/>
                </a:solidFill>
                <a:latin typeface="Times New Roman" pitchFamily="18" charset="0"/>
                <a:cs typeface="Times New Roman" pitchFamily="18" charset="0"/>
              </a:rPr>
              <a:t>IN</a:t>
            </a:r>
          </a:p>
        </p:txBody>
      </p:sp>
      <p:sp>
        <p:nvSpPr>
          <p:cNvPr id="17" name="TextBox 50"/>
          <p:cNvSpPr txBox="1"/>
          <p:nvPr/>
        </p:nvSpPr>
        <p:spPr>
          <a:xfrm>
            <a:off x="10554653" y="9006550"/>
            <a:ext cx="1005205" cy="43075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199" dirty="0">
                <a:solidFill>
                  <a:schemeClr val="bg1"/>
                </a:solidFill>
                <a:latin typeface="Times New Roman" pitchFamily="18" charset="0"/>
                <a:cs typeface="Times New Roman" pitchFamily="18" charset="0"/>
              </a:rPr>
              <a:t>LA</a:t>
            </a:r>
          </a:p>
        </p:txBody>
      </p:sp>
      <p:sp>
        <p:nvSpPr>
          <p:cNvPr id="18" name="TextBox 51"/>
          <p:cNvSpPr txBox="1"/>
          <p:nvPr/>
        </p:nvSpPr>
        <p:spPr>
          <a:xfrm>
            <a:off x="12565063" y="6661072"/>
            <a:ext cx="1005205" cy="43075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199" dirty="0">
                <a:solidFill>
                  <a:schemeClr val="bg1"/>
                </a:solidFill>
                <a:latin typeface="Times New Roman" pitchFamily="18" charset="0"/>
                <a:cs typeface="Times New Roman" pitchFamily="18" charset="0"/>
              </a:rPr>
              <a:t>OH</a:t>
            </a:r>
          </a:p>
        </p:txBody>
      </p:sp>
      <p:sp>
        <p:nvSpPr>
          <p:cNvPr id="19" name="TextBox 52"/>
          <p:cNvSpPr txBox="1"/>
          <p:nvPr/>
        </p:nvSpPr>
        <p:spPr>
          <a:xfrm>
            <a:off x="12229994" y="7498742"/>
            <a:ext cx="1005205" cy="43075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199" dirty="0">
                <a:solidFill>
                  <a:schemeClr val="bg1"/>
                </a:solidFill>
                <a:latin typeface="Times New Roman" pitchFamily="18" charset="0"/>
                <a:cs typeface="Times New Roman" pitchFamily="18" charset="0"/>
              </a:rPr>
              <a:t>KY</a:t>
            </a:r>
          </a:p>
        </p:txBody>
      </p:sp>
      <p:sp>
        <p:nvSpPr>
          <p:cNvPr id="20" name="TextBox 53"/>
          <p:cNvSpPr txBox="1"/>
          <p:nvPr/>
        </p:nvSpPr>
        <p:spPr>
          <a:xfrm>
            <a:off x="11894926" y="8001345"/>
            <a:ext cx="837671" cy="43075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199" dirty="0">
                <a:solidFill>
                  <a:schemeClr val="bg1"/>
                </a:solidFill>
                <a:latin typeface="Times New Roman" pitchFamily="18" charset="0"/>
                <a:cs typeface="Times New Roman" pitchFamily="18" charset="0"/>
              </a:rPr>
              <a:t>TN</a:t>
            </a:r>
          </a:p>
        </p:txBody>
      </p:sp>
      <p:sp>
        <p:nvSpPr>
          <p:cNvPr id="21" name="TextBox 55"/>
          <p:cNvSpPr txBox="1"/>
          <p:nvPr/>
        </p:nvSpPr>
        <p:spPr>
          <a:xfrm>
            <a:off x="13737802" y="7833811"/>
            <a:ext cx="1172739" cy="43075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199" dirty="0">
                <a:solidFill>
                  <a:schemeClr val="bg1"/>
                </a:solidFill>
                <a:latin typeface="Times New Roman" pitchFamily="18" charset="0"/>
                <a:cs typeface="Times New Roman" pitchFamily="18" charset="0"/>
              </a:rPr>
              <a:t>NC</a:t>
            </a:r>
          </a:p>
        </p:txBody>
      </p:sp>
      <p:sp>
        <p:nvSpPr>
          <p:cNvPr id="22" name="TextBox 56"/>
          <p:cNvSpPr txBox="1"/>
          <p:nvPr/>
        </p:nvSpPr>
        <p:spPr>
          <a:xfrm>
            <a:off x="13570268" y="7331208"/>
            <a:ext cx="1340273" cy="43075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199" dirty="0">
                <a:solidFill>
                  <a:schemeClr val="bg1"/>
                </a:solidFill>
                <a:latin typeface="Times New Roman" pitchFamily="18" charset="0"/>
                <a:cs typeface="Times New Roman" pitchFamily="18" charset="0"/>
              </a:rPr>
              <a:t>VA</a:t>
            </a:r>
          </a:p>
        </p:txBody>
      </p:sp>
      <p:sp>
        <p:nvSpPr>
          <p:cNvPr id="23" name="TextBox 60"/>
          <p:cNvSpPr txBox="1"/>
          <p:nvPr/>
        </p:nvSpPr>
        <p:spPr>
          <a:xfrm>
            <a:off x="13067665" y="6996139"/>
            <a:ext cx="837671" cy="39690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979" dirty="0">
                <a:solidFill>
                  <a:schemeClr val="bg1"/>
                </a:solidFill>
                <a:latin typeface="Times New Roman" pitchFamily="18" charset="0"/>
                <a:cs typeface="Times New Roman" pitchFamily="18" charset="0"/>
              </a:rPr>
              <a:t>WV</a:t>
            </a:r>
          </a:p>
        </p:txBody>
      </p:sp>
      <p:cxnSp>
        <p:nvCxnSpPr>
          <p:cNvPr id="24" name="Straight Connector 23"/>
          <p:cNvCxnSpPr/>
          <p:nvPr/>
        </p:nvCxnSpPr>
        <p:spPr>
          <a:xfrm>
            <a:off x="14240404" y="6996139"/>
            <a:ext cx="670137" cy="1675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072870" y="4818195"/>
            <a:ext cx="1172739" cy="11727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flipH="1" flipV="1">
            <a:off x="14156637" y="4734428"/>
            <a:ext cx="18428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64"/>
          <p:cNvSpPr txBox="1"/>
          <p:nvPr/>
        </p:nvSpPr>
        <p:spPr>
          <a:xfrm>
            <a:off x="14407938" y="3310388"/>
            <a:ext cx="837671" cy="430759"/>
          </a:xfrm>
          <a:prstGeom prst="rect">
            <a:avLst/>
          </a:prstGeom>
          <a:solidFill>
            <a:schemeClr val="bg1"/>
          </a:solidFill>
          <a:ln>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199" dirty="0">
                <a:latin typeface="Times New Roman" pitchFamily="18" charset="0"/>
                <a:cs typeface="Times New Roman" pitchFamily="18" charset="0"/>
              </a:rPr>
              <a:t>NH</a:t>
            </a:r>
          </a:p>
        </p:txBody>
      </p:sp>
      <p:sp>
        <p:nvSpPr>
          <p:cNvPr id="28" name="TextBox 65"/>
          <p:cNvSpPr txBox="1"/>
          <p:nvPr/>
        </p:nvSpPr>
        <p:spPr>
          <a:xfrm>
            <a:off x="13067665" y="4315593"/>
            <a:ext cx="1005205" cy="430759"/>
          </a:xfrm>
          <a:prstGeom prst="rect">
            <a:avLst/>
          </a:prstGeom>
          <a:noFill/>
          <a:ln>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199" dirty="0">
                <a:latin typeface="Times New Roman" pitchFamily="18" charset="0"/>
                <a:cs typeface="Times New Roman" pitchFamily="18" charset="0"/>
              </a:rPr>
              <a:t>MA</a:t>
            </a:r>
          </a:p>
        </p:txBody>
      </p:sp>
      <p:sp>
        <p:nvSpPr>
          <p:cNvPr id="29" name="TextBox 66"/>
          <p:cNvSpPr txBox="1"/>
          <p:nvPr/>
        </p:nvSpPr>
        <p:spPr>
          <a:xfrm>
            <a:off x="13905336" y="5655867"/>
            <a:ext cx="837671" cy="43075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199" dirty="0">
                <a:solidFill>
                  <a:schemeClr val="bg1"/>
                </a:solidFill>
                <a:latin typeface="Times New Roman" pitchFamily="18" charset="0"/>
                <a:cs typeface="Times New Roman" pitchFamily="18" charset="0"/>
              </a:rPr>
              <a:t>NY</a:t>
            </a:r>
          </a:p>
        </p:txBody>
      </p:sp>
      <p:sp>
        <p:nvSpPr>
          <p:cNvPr id="30" name="TextBox 67"/>
          <p:cNvSpPr txBox="1"/>
          <p:nvPr/>
        </p:nvSpPr>
        <p:spPr>
          <a:xfrm>
            <a:off x="14910541" y="7163674"/>
            <a:ext cx="1005205" cy="430759"/>
          </a:xfrm>
          <a:prstGeom prst="rect">
            <a:avLst/>
          </a:prstGeom>
          <a:noFill/>
          <a:ln>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199" dirty="0">
                <a:latin typeface="Times New Roman" pitchFamily="18" charset="0"/>
                <a:cs typeface="Times New Roman" pitchFamily="18" charset="0"/>
              </a:rPr>
              <a:t>MD</a:t>
            </a:r>
          </a:p>
        </p:txBody>
      </p:sp>
      <p:pic>
        <p:nvPicPr>
          <p:cNvPr id="31" name="Picture 30"/>
          <p:cNvPicPr>
            <a:picLocks noChangeAspect="1" noChangeArrowheads="1"/>
          </p:cNvPicPr>
          <p:nvPr/>
        </p:nvPicPr>
        <p:blipFill>
          <a:blip r:embed="rId3" cstate="print"/>
          <a:srcRect/>
          <a:stretch>
            <a:fillRect/>
          </a:stretch>
        </p:blipFill>
        <p:spPr bwMode="auto">
          <a:xfrm>
            <a:off x="11057255" y="11519561"/>
            <a:ext cx="4806138" cy="353629"/>
          </a:xfrm>
          <a:prstGeom prst="rect">
            <a:avLst/>
          </a:prstGeom>
          <a:noFill/>
        </p:spPr>
      </p:pic>
    </p:spTree>
    <p:extLst>
      <p:ext uri="{BB962C8B-B14F-4D97-AF65-F5344CB8AC3E}">
        <p14:creationId xmlns:p14="http://schemas.microsoft.com/office/powerpoint/2010/main" val="15312896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4"/>
          <p:cNvSpPr/>
          <p:nvPr/>
        </p:nvSpPr>
        <p:spPr>
          <a:xfrm>
            <a:off x="209710" y="135115"/>
            <a:ext cx="895023" cy="1404791"/>
          </a:xfrm>
          <a:prstGeom prst="rect">
            <a:avLst/>
          </a:prstGeom>
          <a:blipFill>
            <a:blip r:embed="rId3" cstate="print"/>
            <a:stretch>
              <a:fillRect/>
            </a:stretch>
          </a:blipFill>
        </p:spPr>
        <p:txBody>
          <a:bodyPr wrap="square" lIns="0" tIns="0" rIns="0" bIns="0" rtlCol="0"/>
          <a:lstStyle/>
          <a:p>
            <a:endParaRPr/>
          </a:p>
        </p:txBody>
      </p:sp>
      <p:sp>
        <p:nvSpPr>
          <p:cNvPr id="5" name="Rectangle 4"/>
          <p:cNvSpPr/>
          <p:nvPr/>
        </p:nvSpPr>
        <p:spPr>
          <a:xfrm>
            <a:off x="1479045" y="339577"/>
            <a:ext cx="10121360" cy="1200329"/>
          </a:xfrm>
          <a:prstGeom prst="rect">
            <a:avLst/>
          </a:prstGeom>
        </p:spPr>
        <p:txBody>
          <a:bodyPr wrap="none">
            <a:spAutoFit/>
          </a:bodyPr>
          <a:lstStyle/>
          <a:p>
            <a:pPr marL="12700">
              <a:lnSpc>
                <a:spcPct val="100000"/>
              </a:lnSpc>
            </a:pPr>
            <a:r>
              <a:rPr lang="en-US" sz="7200" b="1" spc="990" dirty="0">
                <a:solidFill>
                  <a:srgbClr val="FFFFFF"/>
                </a:solidFill>
                <a:cs typeface="Calibri"/>
              </a:rPr>
              <a:t>Ru</a:t>
            </a:r>
            <a:r>
              <a:rPr lang="en-US" sz="7200" b="1" spc="340" dirty="0">
                <a:solidFill>
                  <a:srgbClr val="FFFFFF"/>
                </a:solidFill>
                <a:cs typeface="Calibri"/>
              </a:rPr>
              <a:t>r</a:t>
            </a:r>
            <a:r>
              <a:rPr lang="en-US" sz="7200" b="1" spc="825" dirty="0">
                <a:solidFill>
                  <a:srgbClr val="FFFFFF"/>
                </a:solidFill>
                <a:cs typeface="Calibri"/>
              </a:rPr>
              <a:t>a</a:t>
            </a:r>
            <a:r>
              <a:rPr lang="en-US" sz="7200" b="1" spc="370" dirty="0">
                <a:solidFill>
                  <a:srgbClr val="FFFFFF"/>
                </a:solidFill>
                <a:cs typeface="Calibri"/>
              </a:rPr>
              <a:t>l</a:t>
            </a:r>
            <a:r>
              <a:rPr lang="en-US" sz="7200" b="1" spc="715" dirty="0">
                <a:solidFill>
                  <a:srgbClr val="FFFFFF"/>
                </a:solidFill>
                <a:cs typeface="Calibri"/>
              </a:rPr>
              <a:t> </a:t>
            </a:r>
            <a:r>
              <a:rPr lang="en-US" sz="7200" b="1" spc="1350" dirty="0">
                <a:solidFill>
                  <a:srgbClr val="FFFFFF"/>
                </a:solidFill>
                <a:cs typeface="Calibri"/>
              </a:rPr>
              <a:t>F</a:t>
            </a:r>
            <a:r>
              <a:rPr lang="en-US" sz="7200" b="1" spc="720" dirty="0">
                <a:solidFill>
                  <a:srgbClr val="FFFFFF"/>
                </a:solidFill>
                <a:cs typeface="Calibri"/>
              </a:rPr>
              <a:t>amilie</a:t>
            </a:r>
            <a:r>
              <a:rPr lang="en-US" sz="7200" b="1" spc="605" dirty="0">
                <a:solidFill>
                  <a:srgbClr val="FFFFFF"/>
                </a:solidFill>
                <a:cs typeface="Calibri"/>
              </a:rPr>
              <a:t>s</a:t>
            </a:r>
            <a:r>
              <a:rPr lang="en-US" sz="7200" b="1" spc="715" dirty="0">
                <a:solidFill>
                  <a:srgbClr val="FFFFFF"/>
                </a:solidFill>
                <a:cs typeface="Calibri"/>
              </a:rPr>
              <a:t> </a:t>
            </a:r>
            <a:r>
              <a:rPr lang="en-US" sz="7200" b="1" spc="1019" dirty="0">
                <a:solidFill>
                  <a:srgbClr val="FFFFFF"/>
                </a:solidFill>
                <a:cs typeface="Calibri"/>
              </a:rPr>
              <a:t>Speak</a:t>
            </a:r>
            <a:endParaRPr lang="en-US" sz="7200" dirty="0">
              <a:cs typeface="Calibri"/>
            </a:endParaRPr>
          </a:p>
        </p:txBody>
      </p:sp>
      <p:sp>
        <p:nvSpPr>
          <p:cNvPr id="13" name="TextBox 12"/>
          <p:cNvSpPr txBox="1"/>
          <p:nvPr/>
        </p:nvSpPr>
        <p:spPr>
          <a:xfrm>
            <a:off x="5091621" y="8988425"/>
            <a:ext cx="761747" cy="1754326"/>
          </a:xfrm>
          <a:prstGeom prst="rect">
            <a:avLst/>
          </a:prstGeom>
          <a:noFill/>
        </p:spPr>
        <p:txBody>
          <a:bodyPr wrap="none" rtlCol="0">
            <a:spAutoFit/>
          </a:bodyPr>
          <a:lstStyle/>
          <a:p>
            <a:endParaRPr lang="en-US" sz="3600" dirty="0" smtClean="0"/>
          </a:p>
          <a:p>
            <a:pPr marL="571500" indent="-571500">
              <a:buFont typeface="Arial" panose="020B0604020202020204" pitchFamily="34" charset="0"/>
              <a:buChar char="•"/>
            </a:pPr>
            <a:endParaRPr lang="en-US" sz="3600" dirty="0"/>
          </a:p>
          <a:p>
            <a:endParaRPr lang="en-US" sz="3600" dirty="0"/>
          </a:p>
        </p:txBody>
      </p:sp>
      <p:sp>
        <p:nvSpPr>
          <p:cNvPr id="2" name="TextBox 1"/>
          <p:cNvSpPr txBox="1"/>
          <p:nvPr/>
        </p:nvSpPr>
        <p:spPr>
          <a:xfrm>
            <a:off x="3117850" y="3654425"/>
            <a:ext cx="184731" cy="1200329"/>
          </a:xfrm>
          <a:prstGeom prst="rect">
            <a:avLst/>
          </a:prstGeom>
          <a:noFill/>
        </p:spPr>
        <p:txBody>
          <a:bodyPr wrap="none" rtlCol="0">
            <a:spAutoFit/>
          </a:bodyPr>
          <a:lstStyle/>
          <a:p>
            <a:endParaRPr lang="en-US" dirty="0"/>
          </a:p>
          <a:p>
            <a:endParaRPr lang="en-US" dirty="0" smtClean="0"/>
          </a:p>
          <a:p>
            <a:endParaRPr lang="en-US" dirty="0"/>
          </a:p>
          <a:p>
            <a:endParaRPr lang="en-US" dirty="0"/>
          </a:p>
        </p:txBody>
      </p:sp>
      <p:sp>
        <p:nvSpPr>
          <p:cNvPr id="3" name="TextBox 2"/>
          <p:cNvSpPr txBox="1"/>
          <p:nvPr/>
        </p:nvSpPr>
        <p:spPr>
          <a:xfrm>
            <a:off x="2965450" y="1058282"/>
            <a:ext cx="10073270" cy="1538883"/>
          </a:xfrm>
          <a:prstGeom prst="rect">
            <a:avLst/>
          </a:prstGeom>
          <a:noFill/>
        </p:spPr>
        <p:txBody>
          <a:bodyPr wrap="square" rtlCol="0">
            <a:spAutoFit/>
          </a:bodyPr>
          <a:lstStyle/>
          <a:p>
            <a:endParaRPr lang="en-US" dirty="0" smtClean="0"/>
          </a:p>
          <a:p>
            <a:endParaRPr lang="en-US" dirty="0"/>
          </a:p>
          <a:p>
            <a:endParaRPr lang="en-US" dirty="0" smtClean="0"/>
          </a:p>
          <a:p>
            <a:r>
              <a:rPr lang="en-US" sz="4000" b="1" dirty="0" smtClean="0">
                <a:hlinkClick r:id="rId4"/>
              </a:rPr>
              <a:t>NIMSS</a:t>
            </a:r>
            <a:r>
              <a:rPr lang="en-US" sz="4000" b="1" dirty="0" smtClean="0"/>
              <a:t> approved NC1171 project continuation </a:t>
            </a:r>
            <a:endParaRPr lang="en-US" sz="4000" b="1" dirty="0"/>
          </a:p>
        </p:txBody>
      </p:sp>
      <p:graphicFrame>
        <p:nvGraphicFramePr>
          <p:cNvPr id="9" name="Group 19"/>
          <p:cNvGraphicFramePr>
            <a:graphicFrameLocks/>
          </p:cNvGraphicFramePr>
          <p:nvPr>
            <p:extLst>
              <p:ext uri="{D42A27DB-BD31-4B8C-83A1-F6EECF244321}">
                <p14:modId xmlns:p14="http://schemas.microsoft.com/office/powerpoint/2010/main" val="3049518514"/>
              </p:ext>
            </p:extLst>
          </p:nvPr>
        </p:nvGraphicFramePr>
        <p:xfrm>
          <a:off x="1117433" y="4741191"/>
          <a:ext cx="16484177" cy="1846962"/>
        </p:xfrm>
        <a:graphic>
          <a:graphicData uri="http://schemas.openxmlformats.org/drawingml/2006/table">
            <a:tbl>
              <a:tblPr/>
              <a:tblGrid>
                <a:gridCol w="16484177"/>
              </a:tblGrid>
              <a:tr h="1445151">
                <a:tc>
                  <a:txBody>
                    <a:bodyPr/>
                    <a:lstStyle/>
                    <a:p>
                      <a:pPr marL="0" marR="0" lvl="0" indent="0" algn="l" defTabSz="914400" rtl="0" eaLnBrk="1" fontAlgn="base" latinLnBrk="0" hangingPunct="1">
                        <a:lnSpc>
                          <a:spcPct val="90000"/>
                        </a:lnSpc>
                        <a:spcBef>
                          <a:spcPct val="50000"/>
                        </a:spcBef>
                        <a:spcAft>
                          <a:spcPct val="0"/>
                        </a:spcAft>
                        <a:buClr>
                          <a:schemeClr val="folHlink"/>
                        </a:buClr>
                        <a:buSzPct val="90000"/>
                        <a:buFont typeface="Wingdings" pitchFamily="2" charset="2"/>
                        <a:buNone/>
                        <a:tabLst/>
                      </a:pPr>
                      <a:r>
                        <a:rPr kumimoji="0" lang="en-US" altLang="ja-JP" sz="4000" b="0" i="0" u="none" strike="noStrike" cap="none" normalizeH="0" baseline="0" dirty="0" smtClean="0">
                          <a:ln>
                            <a:noFill/>
                          </a:ln>
                          <a:solidFill>
                            <a:schemeClr val="tx1"/>
                          </a:solidFill>
                          <a:effectLst/>
                          <a:latin typeface="Arial" charset="0"/>
                          <a:ea typeface="ＭＳ Ｐゴシック" pitchFamily="34" charset="-128"/>
                        </a:rPr>
                        <a:t>Goal: </a:t>
                      </a:r>
                      <a:r>
                        <a:rPr kumimoji="0" lang="en-US" altLang="ja-JP" sz="4000" b="0" i="0" u="none" strike="noStrike" kern="1200" cap="none" normalizeH="0" baseline="0" dirty="0" smtClean="0">
                          <a:ln>
                            <a:noFill/>
                          </a:ln>
                          <a:solidFill>
                            <a:schemeClr val="tx1"/>
                          </a:solidFill>
                          <a:effectLst/>
                          <a:latin typeface="+mn-lt"/>
                          <a:ea typeface="+mn-ea"/>
                          <a:cs typeface="+mn-cs"/>
                        </a:rPr>
                        <a:t>To examine t</a:t>
                      </a:r>
                      <a:r>
                        <a:rPr kumimoji="0" lang="en-US" sz="4000" b="0" kern="1200" dirty="0" smtClean="0">
                          <a:solidFill>
                            <a:schemeClr val="tx1"/>
                          </a:solidFill>
                          <a:latin typeface="+mn-lt"/>
                          <a:ea typeface="+mn-ea"/>
                          <a:cs typeface="+mn-cs"/>
                        </a:rPr>
                        <a:t>he interactions of</a:t>
                      </a:r>
                      <a:r>
                        <a:rPr kumimoji="0" lang="en-US" sz="4000" b="0" kern="1200" baseline="0" dirty="0" smtClean="0">
                          <a:solidFill>
                            <a:schemeClr val="tx1"/>
                          </a:solidFill>
                          <a:latin typeface="+mn-lt"/>
                          <a:ea typeface="+mn-ea"/>
                          <a:cs typeface="+mn-cs"/>
                        </a:rPr>
                        <a:t> </a:t>
                      </a:r>
                      <a:r>
                        <a:rPr kumimoji="0" lang="en-US" sz="4000" b="0" kern="1200" dirty="0" smtClean="0">
                          <a:solidFill>
                            <a:schemeClr val="tx1"/>
                          </a:solidFill>
                          <a:latin typeface="+mn-lt"/>
                          <a:ea typeface="+mn-ea"/>
                          <a:cs typeface="+mn-cs"/>
                        </a:rPr>
                        <a:t>individual, family, community, and policy contexts on the mental and physical health of</a:t>
                      </a:r>
                      <a:r>
                        <a:rPr kumimoji="0" lang="en-US" sz="4000" b="0" kern="1200" baseline="0" dirty="0" smtClean="0">
                          <a:solidFill>
                            <a:schemeClr val="tx1"/>
                          </a:solidFill>
                          <a:latin typeface="+mn-lt"/>
                          <a:ea typeface="+mn-ea"/>
                          <a:cs typeface="+mn-cs"/>
                        </a:rPr>
                        <a:t> diverse </a:t>
                      </a:r>
                      <a:r>
                        <a:rPr kumimoji="0" lang="en-US" sz="4000" b="0" kern="1200" dirty="0" smtClean="0">
                          <a:solidFill>
                            <a:schemeClr val="tx1"/>
                          </a:solidFill>
                          <a:latin typeface="+mn-lt"/>
                          <a:ea typeface="+mn-ea"/>
                          <a:cs typeface="+mn-cs"/>
                        </a:rPr>
                        <a:t>rural low-income families </a:t>
                      </a:r>
                      <a:endParaRPr kumimoji="0" lang="ja-JP" altLang="en-US" sz="4000" b="0" i="0" u="none" strike="noStrike" cap="none" normalizeH="0" baseline="0" dirty="0" smtClean="0">
                        <a:ln>
                          <a:noFill/>
                        </a:ln>
                        <a:solidFill>
                          <a:schemeClr val="tx1"/>
                        </a:solidFill>
                        <a:effectLst/>
                        <a:latin typeface="Arial" charset="0"/>
                        <a:ea typeface="ＭＳ Ｐゴシック" pitchFamily="34" charset="-128"/>
                      </a:endParaRPr>
                    </a:p>
                  </a:txBody>
                  <a:tcPr marL="201041" marR="201041" marT="100521" marB="10052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 name="Rectangle 4"/>
          <p:cNvSpPr>
            <a:spLocks noChangeArrowheads="1"/>
          </p:cNvSpPr>
          <p:nvPr/>
        </p:nvSpPr>
        <p:spPr bwMode="auto">
          <a:xfrm>
            <a:off x="1028366" y="6721931"/>
            <a:ext cx="17926156" cy="8041640"/>
          </a:xfrm>
          <a:prstGeom prst="rect">
            <a:avLst/>
          </a:prstGeom>
          <a:noFill/>
          <a:ln w="9525">
            <a:noFill/>
            <a:miter lim="800000"/>
            <a:headEnd/>
            <a:tailEnd/>
          </a:ln>
          <a:effectLst/>
        </p:spPr>
        <p:txBody>
          <a:bodyPr/>
          <a:lstStyle/>
          <a:p>
            <a:pPr marL="753900" indent="-753900">
              <a:spcBef>
                <a:spcPct val="20000"/>
              </a:spcBef>
              <a:buClr>
                <a:schemeClr val="folHlink"/>
              </a:buClr>
              <a:buSzPct val="90000"/>
            </a:pPr>
            <a:endParaRPr lang="en-US" sz="3957" dirty="0"/>
          </a:p>
          <a:p>
            <a:pPr marL="753900" indent="-753900">
              <a:spcBef>
                <a:spcPct val="20000"/>
              </a:spcBef>
              <a:buClr>
                <a:schemeClr val="folHlink"/>
              </a:buClr>
              <a:buSzPct val="90000"/>
              <a:buFont typeface="Wingdings" pitchFamily="2" charset="2"/>
              <a:buChar char="n"/>
            </a:pPr>
            <a:r>
              <a:rPr lang="en-US" sz="3957" dirty="0" smtClean="0"/>
              <a:t>2014-2019 (5 </a:t>
            </a:r>
            <a:r>
              <a:rPr lang="en-US" sz="3957" dirty="0"/>
              <a:t>years)</a:t>
            </a:r>
          </a:p>
          <a:p>
            <a:pPr marL="753900" indent="-753900">
              <a:spcBef>
                <a:spcPct val="20000"/>
              </a:spcBef>
              <a:buClr>
                <a:schemeClr val="folHlink"/>
              </a:buClr>
              <a:buSzPct val="90000"/>
              <a:buFont typeface="Wingdings" pitchFamily="2" charset="2"/>
              <a:buChar char="n"/>
            </a:pPr>
            <a:r>
              <a:rPr lang="en-US" sz="3957" dirty="0" smtClean="0"/>
              <a:t>Multistate </a:t>
            </a:r>
            <a:r>
              <a:rPr lang="en-US" sz="3957" dirty="0"/>
              <a:t>project with </a:t>
            </a:r>
            <a:r>
              <a:rPr lang="en-US" sz="3957" dirty="0" smtClean="0"/>
              <a:t>19 </a:t>
            </a:r>
            <a:r>
              <a:rPr lang="en-US" sz="3957" dirty="0"/>
              <a:t>universities</a:t>
            </a:r>
          </a:p>
          <a:p>
            <a:pPr marL="753900" indent="-753900">
              <a:lnSpc>
                <a:spcPct val="90000"/>
              </a:lnSpc>
              <a:spcBef>
                <a:spcPct val="70000"/>
              </a:spcBef>
              <a:buClr>
                <a:schemeClr val="folHlink"/>
              </a:buClr>
              <a:buSzPct val="90000"/>
              <a:buFont typeface="Wingdings" pitchFamily="2" charset="2"/>
              <a:buChar char="n"/>
            </a:pPr>
            <a:r>
              <a:rPr lang="en-US" altLang="ja-JP" sz="4397" dirty="0" smtClean="0">
                <a:ea typeface="ＭＳ Ｐゴシック" pitchFamily="34" charset="-128"/>
              </a:rPr>
              <a:t>Analyses of previously collected data to explore factors that create barriers or enhance the physical and mental health of rural low-income families</a:t>
            </a:r>
          </a:p>
          <a:p>
            <a:pPr marL="753900" indent="-753900">
              <a:spcBef>
                <a:spcPct val="70000"/>
              </a:spcBef>
              <a:buClr>
                <a:schemeClr val="folHlink"/>
              </a:buClr>
              <a:buSzPct val="90000"/>
              <a:buFont typeface="Wingdings" pitchFamily="2" charset="2"/>
              <a:buChar char="n"/>
            </a:pPr>
            <a:r>
              <a:rPr lang="en-US" altLang="ja-JP" sz="4397" dirty="0" smtClean="0">
                <a:ea typeface="ＭＳ Ｐゴシック" pitchFamily="34" charset="-128"/>
              </a:rPr>
              <a:t>Understand the impact of the Affordable Care Act on rural low-income families. Case studies of mothers and community health care providers.</a:t>
            </a:r>
          </a:p>
          <a:p>
            <a:pPr marL="753900" indent="-753900">
              <a:spcBef>
                <a:spcPct val="70000"/>
              </a:spcBef>
              <a:buClr>
                <a:schemeClr val="folHlink"/>
              </a:buClr>
              <a:buSzPct val="90000"/>
              <a:buFont typeface="Wingdings" pitchFamily="2" charset="2"/>
              <a:buChar char="n"/>
            </a:pPr>
            <a:r>
              <a:rPr lang="en-US" altLang="ja-JP" sz="4397" dirty="0" smtClean="0">
                <a:ea typeface="ＭＳ Ｐゴシック" pitchFamily="34" charset="-128"/>
              </a:rPr>
              <a:t>Dissemination of findings</a:t>
            </a:r>
          </a:p>
          <a:p>
            <a:pPr marL="753900" indent="-753900">
              <a:lnSpc>
                <a:spcPct val="90000"/>
              </a:lnSpc>
              <a:spcBef>
                <a:spcPct val="70000"/>
              </a:spcBef>
              <a:buClr>
                <a:schemeClr val="folHlink"/>
              </a:buClr>
              <a:buSzPct val="90000"/>
              <a:buFont typeface="Wingdings" pitchFamily="2" charset="2"/>
              <a:buChar char="n"/>
            </a:pPr>
            <a:endParaRPr lang="en-US" altLang="ja-JP" sz="4397" dirty="0">
              <a:ea typeface="ＭＳ Ｐゴシック" pitchFamily="34" charset="-128"/>
            </a:endParaRPr>
          </a:p>
        </p:txBody>
      </p:sp>
      <p:sp>
        <p:nvSpPr>
          <p:cNvPr id="8" name="Rectangle 7"/>
          <p:cNvSpPr/>
          <p:nvPr/>
        </p:nvSpPr>
        <p:spPr>
          <a:xfrm>
            <a:off x="3575050" y="2740702"/>
            <a:ext cx="10052050" cy="984885"/>
          </a:xfrm>
          <a:prstGeom prst="rect">
            <a:avLst/>
          </a:prstGeom>
        </p:spPr>
        <p:txBody>
          <a:bodyPr>
            <a:spAutoFit/>
          </a:bodyPr>
          <a:lstStyle/>
          <a:p>
            <a:pPr algn="ctr"/>
            <a:r>
              <a:rPr lang="en-US" altLang="ja-JP" sz="4000" b="1" dirty="0">
                <a:solidFill>
                  <a:srgbClr val="009900"/>
                </a:solidFill>
              </a:rPr>
              <a:t>Rural Families Speak About Health</a:t>
            </a:r>
            <a:br>
              <a:rPr lang="en-US" altLang="ja-JP" sz="4000" b="1" dirty="0">
                <a:solidFill>
                  <a:srgbClr val="009900"/>
                </a:solidFill>
              </a:rPr>
            </a:br>
            <a:r>
              <a:rPr lang="en-US" altLang="ja-JP" b="1" dirty="0">
                <a:solidFill>
                  <a:srgbClr val="009900"/>
                </a:solidFill>
              </a:rPr>
              <a:t>(RFSH)</a:t>
            </a:r>
            <a:endParaRPr lang="en-US" b="1" dirty="0"/>
          </a:p>
        </p:txBody>
      </p:sp>
    </p:spTree>
    <p:extLst>
      <p:ext uri="{BB962C8B-B14F-4D97-AF65-F5344CB8AC3E}">
        <p14:creationId xmlns:p14="http://schemas.microsoft.com/office/powerpoint/2010/main" val="28673747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4"/>
          <p:cNvSpPr/>
          <p:nvPr/>
        </p:nvSpPr>
        <p:spPr>
          <a:xfrm>
            <a:off x="209710" y="135115"/>
            <a:ext cx="895023" cy="1404791"/>
          </a:xfrm>
          <a:prstGeom prst="rect">
            <a:avLst/>
          </a:prstGeom>
          <a:blipFill>
            <a:blip r:embed="rId3" cstate="print"/>
            <a:stretch>
              <a:fillRect/>
            </a:stretch>
          </a:blipFill>
        </p:spPr>
        <p:txBody>
          <a:bodyPr wrap="square" lIns="0" tIns="0" rIns="0" bIns="0" rtlCol="0"/>
          <a:lstStyle/>
          <a:p>
            <a:endParaRPr/>
          </a:p>
        </p:txBody>
      </p:sp>
      <p:sp>
        <p:nvSpPr>
          <p:cNvPr id="5" name="Rectangle 4"/>
          <p:cNvSpPr/>
          <p:nvPr/>
        </p:nvSpPr>
        <p:spPr>
          <a:xfrm>
            <a:off x="1479045" y="339577"/>
            <a:ext cx="10121360" cy="1200329"/>
          </a:xfrm>
          <a:prstGeom prst="rect">
            <a:avLst/>
          </a:prstGeom>
        </p:spPr>
        <p:txBody>
          <a:bodyPr wrap="none">
            <a:spAutoFit/>
          </a:bodyPr>
          <a:lstStyle/>
          <a:p>
            <a:pPr marL="12700">
              <a:lnSpc>
                <a:spcPct val="100000"/>
              </a:lnSpc>
            </a:pPr>
            <a:r>
              <a:rPr lang="en-US" sz="7200" b="1" spc="990" dirty="0">
                <a:solidFill>
                  <a:srgbClr val="FFFFFF"/>
                </a:solidFill>
                <a:cs typeface="Calibri"/>
              </a:rPr>
              <a:t>Ru</a:t>
            </a:r>
            <a:r>
              <a:rPr lang="en-US" sz="7200" b="1" spc="340" dirty="0">
                <a:solidFill>
                  <a:srgbClr val="FFFFFF"/>
                </a:solidFill>
                <a:cs typeface="Calibri"/>
              </a:rPr>
              <a:t>r</a:t>
            </a:r>
            <a:r>
              <a:rPr lang="en-US" sz="7200" b="1" spc="825" dirty="0">
                <a:solidFill>
                  <a:srgbClr val="FFFFFF"/>
                </a:solidFill>
                <a:cs typeface="Calibri"/>
              </a:rPr>
              <a:t>a</a:t>
            </a:r>
            <a:r>
              <a:rPr lang="en-US" sz="7200" b="1" spc="370" dirty="0">
                <a:solidFill>
                  <a:srgbClr val="FFFFFF"/>
                </a:solidFill>
                <a:cs typeface="Calibri"/>
              </a:rPr>
              <a:t>l</a:t>
            </a:r>
            <a:r>
              <a:rPr lang="en-US" sz="7200" b="1" spc="715" dirty="0">
                <a:solidFill>
                  <a:srgbClr val="FFFFFF"/>
                </a:solidFill>
                <a:cs typeface="Calibri"/>
              </a:rPr>
              <a:t> </a:t>
            </a:r>
            <a:r>
              <a:rPr lang="en-US" sz="7200" b="1" spc="1350" dirty="0">
                <a:solidFill>
                  <a:srgbClr val="FFFFFF"/>
                </a:solidFill>
                <a:cs typeface="Calibri"/>
              </a:rPr>
              <a:t>F</a:t>
            </a:r>
            <a:r>
              <a:rPr lang="en-US" sz="7200" b="1" spc="720" dirty="0">
                <a:solidFill>
                  <a:srgbClr val="FFFFFF"/>
                </a:solidFill>
                <a:cs typeface="Calibri"/>
              </a:rPr>
              <a:t>amilie</a:t>
            </a:r>
            <a:r>
              <a:rPr lang="en-US" sz="7200" b="1" spc="605" dirty="0">
                <a:solidFill>
                  <a:srgbClr val="FFFFFF"/>
                </a:solidFill>
                <a:cs typeface="Calibri"/>
              </a:rPr>
              <a:t>s</a:t>
            </a:r>
            <a:r>
              <a:rPr lang="en-US" sz="7200" b="1" spc="715" dirty="0">
                <a:solidFill>
                  <a:srgbClr val="FFFFFF"/>
                </a:solidFill>
                <a:cs typeface="Calibri"/>
              </a:rPr>
              <a:t> </a:t>
            </a:r>
            <a:r>
              <a:rPr lang="en-US" sz="7200" b="1" spc="1019" dirty="0">
                <a:solidFill>
                  <a:srgbClr val="FFFFFF"/>
                </a:solidFill>
                <a:cs typeface="Calibri"/>
              </a:rPr>
              <a:t>Speak</a:t>
            </a:r>
            <a:endParaRPr lang="en-US" sz="7200" dirty="0">
              <a:cs typeface="Calibri"/>
            </a:endParaRPr>
          </a:p>
        </p:txBody>
      </p:sp>
      <p:sp>
        <p:nvSpPr>
          <p:cNvPr id="3" name="Title 2"/>
          <p:cNvSpPr>
            <a:spLocks noGrp="1"/>
          </p:cNvSpPr>
          <p:nvPr>
            <p:ph type="title"/>
          </p:nvPr>
        </p:nvSpPr>
        <p:spPr>
          <a:xfrm>
            <a:off x="1005205" y="2262188"/>
            <a:ext cx="18093689" cy="892552"/>
          </a:xfrm>
        </p:spPr>
        <p:txBody>
          <a:bodyPr/>
          <a:lstStyle/>
          <a:p>
            <a:pPr algn="ctr"/>
            <a:r>
              <a:rPr lang="en-US" sz="4000" b="1" dirty="0" smtClean="0"/>
              <a:t>Multidisciplinary Project Team</a:t>
            </a:r>
            <a:r>
              <a:rPr lang="en-US" b="1" dirty="0"/>
              <a:t/>
            </a:r>
            <a:br>
              <a:rPr lang="en-US" b="1" dirty="0"/>
            </a:br>
            <a:endParaRPr lang="en-US" dirty="0"/>
          </a:p>
        </p:txBody>
      </p:sp>
      <p:sp>
        <p:nvSpPr>
          <p:cNvPr id="8" name="Text Placeholder 7"/>
          <p:cNvSpPr>
            <a:spLocks noGrp="1"/>
          </p:cNvSpPr>
          <p:nvPr>
            <p:ph type="body" idx="1"/>
          </p:nvPr>
        </p:nvSpPr>
        <p:spPr>
          <a:xfrm>
            <a:off x="2553560" y="3468688"/>
            <a:ext cx="18093689" cy="10402848"/>
          </a:xfrm>
        </p:spPr>
        <p:txBody>
          <a:bodyPr/>
          <a:lstStyle/>
          <a:p>
            <a:pPr marR="0" lvl="0" algn="l" defTabSz="914400" rtl="0" eaLnBrk="1" fontAlgn="auto" latinLnBrk="0" hangingPunct="1">
              <a:lnSpc>
                <a:spcPct val="100000"/>
              </a:lnSpc>
              <a:spcBef>
                <a:spcPts val="0"/>
              </a:spcBef>
              <a:spcAft>
                <a:spcPts val="0"/>
              </a:spcAft>
              <a:buClrTx/>
              <a:buSzTx/>
              <a:tabLst/>
              <a:defRPr/>
            </a:pPr>
            <a:endParaRPr lang="en-US" sz="3600" b="1" kern="1200" dirty="0" smtClean="0">
              <a:solidFill>
                <a:prstClr val="black"/>
              </a:solidFill>
            </a:endParaRPr>
          </a:p>
          <a:p>
            <a:pPr marR="0" lvl="0" algn="l" defTabSz="914400" rtl="0" eaLnBrk="1" fontAlgn="auto" latinLnBrk="0" hangingPunct="1">
              <a:lnSpc>
                <a:spcPct val="100000"/>
              </a:lnSpc>
              <a:spcBef>
                <a:spcPts val="0"/>
              </a:spcBef>
              <a:spcAft>
                <a:spcPts val="0"/>
              </a:spcAft>
              <a:buClrTx/>
              <a:buSzTx/>
              <a:tabLst/>
              <a:defRPr/>
            </a:pPr>
            <a:r>
              <a:rPr lang="en-US" sz="3600" b="1" kern="1200" dirty="0" smtClean="0">
                <a:solidFill>
                  <a:prstClr val="black"/>
                </a:solidFill>
              </a:rPr>
              <a:t>Family Economists</a:t>
            </a:r>
          </a:p>
          <a:p>
            <a:pPr marR="0" lvl="0" algn="l" defTabSz="914400" rtl="0" eaLnBrk="1" fontAlgn="auto" latinLnBrk="0" hangingPunct="1">
              <a:lnSpc>
                <a:spcPct val="100000"/>
              </a:lnSpc>
              <a:spcBef>
                <a:spcPts val="0"/>
              </a:spcBef>
              <a:spcAft>
                <a:spcPts val="0"/>
              </a:spcAft>
              <a:buClrTx/>
              <a:buSzTx/>
              <a:tabLst/>
              <a:defRPr/>
            </a:pPr>
            <a:endParaRPr lang="en-US" sz="3600" b="1" kern="1200" dirty="0">
              <a:solidFill>
                <a:prstClr val="black"/>
              </a:solidFill>
            </a:endParaRPr>
          </a:p>
          <a:p>
            <a:pPr marR="0" lvl="0" algn="l" defTabSz="914400" rtl="0" eaLnBrk="1" fontAlgn="auto" latinLnBrk="0" hangingPunct="1">
              <a:lnSpc>
                <a:spcPct val="100000"/>
              </a:lnSpc>
              <a:spcBef>
                <a:spcPts val="0"/>
              </a:spcBef>
              <a:spcAft>
                <a:spcPts val="0"/>
              </a:spcAft>
              <a:buClrTx/>
              <a:buSzTx/>
              <a:tabLst/>
              <a:defRPr/>
            </a:pPr>
            <a:r>
              <a:rPr lang="en-US" sz="3600" b="1" kern="1200" dirty="0" smtClean="0">
                <a:solidFill>
                  <a:prstClr val="black"/>
                </a:solidFill>
              </a:rPr>
              <a:t>Nutrition Scientists</a:t>
            </a:r>
          </a:p>
          <a:p>
            <a:pPr marR="0" lvl="0" algn="l" defTabSz="914400" rtl="0" eaLnBrk="1" fontAlgn="auto" latinLnBrk="0" hangingPunct="1">
              <a:lnSpc>
                <a:spcPct val="100000"/>
              </a:lnSpc>
              <a:spcBef>
                <a:spcPts val="0"/>
              </a:spcBef>
              <a:spcAft>
                <a:spcPts val="0"/>
              </a:spcAft>
              <a:buClrTx/>
              <a:buSzTx/>
              <a:tabLst/>
              <a:defRPr/>
            </a:pPr>
            <a:endParaRPr lang="en-US" sz="3600" b="1" kern="1200" dirty="0">
              <a:solidFill>
                <a:prstClr val="black"/>
              </a:solidFill>
            </a:endParaRPr>
          </a:p>
          <a:p>
            <a:pPr marR="0" lvl="0" algn="l" defTabSz="914400" rtl="0" eaLnBrk="1" fontAlgn="auto" latinLnBrk="0" hangingPunct="1">
              <a:lnSpc>
                <a:spcPct val="100000"/>
              </a:lnSpc>
              <a:spcBef>
                <a:spcPts val="0"/>
              </a:spcBef>
              <a:spcAft>
                <a:spcPts val="0"/>
              </a:spcAft>
              <a:buClrTx/>
              <a:buSzTx/>
              <a:tabLst/>
              <a:defRPr/>
            </a:pPr>
            <a:r>
              <a:rPr lang="en-US" sz="3600" b="1" kern="1200" dirty="0" smtClean="0">
                <a:solidFill>
                  <a:prstClr val="black"/>
                </a:solidFill>
              </a:rPr>
              <a:t>Community Development Specialists</a:t>
            </a:r>
          </a:p>
          <a:p>
            <a:pPr marR="0" lvl="0" algn="l" defTabSz="914400" rtl="0" eaLnBrk="1" fontAlgn="auto" latinLnBrk="0" hangingPunct="1">
              <a:lnSpc>
                <a:spcPct val="100000"/>
              </a:lnSpc>
              <a:spcBef>
                <a:spcPts val="0"/>
              </a:spcBef>
              <a:spcAft>
                <a:spcPts val="0"/>
              </a:spcAft>
              <a:buClrTx/>
              <a:buSzTx/>
              <a:tabLst/>
              <a:defRPr/>
            </a:pPr>
            <a:endParaRPr lang="en-US" sz="3600" b="1" kern="1200" dirty="0">
              <a:solidFill>
                <a:prstClr val="black"/>
              </a:solidFill>
            </a:endParaRPr>
          </a:p>
          <a:p>
            <a:pPr marR="0" lvl="0" algn="l" defTabSz="914400" rtl="0" eaLnBrk="1" fontAlgn="auto" latinLnBrk="0" hangingPunct="1">
              <a:lnSpc>
                <a:spcPct val="100000"/>
              </a:lnSpc>
              <a:spcBef>
                <a:spcPts val="0"/>
              </a:spcBef>
              <a:spcAft>
                <a:spcPts val="0"/>
              </a:spcAft>
              <a:buClrTx/>
              <a:buSzTx/>
              <a:tabLst/>
              <a:defRPr/>
            </a:pPr>
            <a:r>
              <a:rPr lang="en-US" sz="3600" b="1" kern="1200" dirty="0" smtClean="0">
                <a:solidFill>
                  <a:prstClr val="black"/>
                </a:solidFill>
              </a:rPr>
              <a:t>Human Development Specialists</a:t>
            </a:r>
          </a:p>
          <a:p>
            <a:pPr marR="0" lvl="0" algn="l" defTabSz="914400" rtl="0" eaLnBrk="1" fontAlgn="auto" latinLnBrk="0" hangingPunct="1">
              <a:lnSpc>
                <a:spcPct val="100000"/>
              </a:lnSpc>
              <a:spcBef>
                <a:spcPts val="0"/>
              </a:spcBef>
              <a:spcAft>
                <a:spcPts val="0"/>
              </a:spcAft>
              <a:buClrTx/>
              <a:buSzTx/>
              <a:tabLst/>
              <a:defRPr/>
            </a:pPr>
            <a:endParaRPr lang="en-US" sz="3600" b="1" kern="1200" dirty="0">
              <a:solidFill>
                <a:prstClr val="black"/>
              </a:solidFill>
            </a:endParaRPr>
          </a:p>
          <a:p>
            <a:pPr marR="0" lvl="0" algn="l" defTabSz="914400" rtl="0" eaLnBrk="1" fontAlgn="auto" latinLnBrk="0" hangingPunct="1">
              <a:lnSpc>
                <a:spcPct val="100000"/>
              </a:lnSpc>
              <a:spcBef>
                <a:spcPts val="0"/>
              </a:spcBef>
              <a:spcAft>
                <a:spcPts val="0"/>
              </a:spcAft>
              <a:buClrTx/>
              <a:buSzTx/>
              <a:tabLst/>
              <a:defRPr/>
            </a:pPr>
            <a:r>
              <a:rPr lang="en-US" sz="3600" b="1" kern="1200" dirty="0" smtClean="0">
                <a:solidFill>
                  <a:prstClr val="black"/>
                </a:solidFill>
              </a:rPr>
              <a:t>Sociologists</a:t>
            </a:r>
          </a:p>
          <a:p>
            <a:pPr marR="0" lvl="0" algn="l" defTabSz="914400" rtl="0" eaLnBrk="1" fontAlgn="auto" latinLnBrk="0" hangingPunct="1">
              <a:lnSpc>
                <a:spcPct val="100000"/>
              </a:lnSpc>
              <a:spcBef>
                <a:spcPts val="0"/>
              </a:spcBef>
              <a:spcAft>
                <a:spcPts val="0"/>
              </a:spcAft>
              <a:buClrTx/>
              <a:buSzTx/>
              <a:tabLst/>
              <a:defRPr/>
            </a:pPr>
            <a:endParaRPr lang="en-US" sz="3600" b="1" kern="1200" dirty="0">
              <a:solidFill>
                <a:prstClr val="black"/>
              </a:solidFill>
            </a:endParaRPr>
          </a:p>
          <a:p>
            <a:pPr marR="0" lvl="0" algn="l" defTabSz="914400" rtl="0" eaLnBrk="1" fontAlgn="auto" latinLnBrk="0" hangingPunct="1">
              <a:lnSpc>
                <a:spcPct val="100000"/>
              </a:lnSpc>
              <a:spcBef>
                <a:spcPts val="0"/>
              </a:spcBef>
              <a:spcAft>
                <a:spcPts val="0"/>
              </a:spcAft>
              <a:buClrTx/>
              <a:buSzTx/>
              <a:tabLst/>
              <a:defRPr/>
            </a:pPr>
            <a:r>
              <a:rPr lang="en-US" sz="3600" b="1" kern="1200" dirty="0" smtClean="0">
                <a:solidFill>
                  <a:prstClr val="black"/>
                </a:solidFill>
              </a:rPr>
              <a:t>Psychologists</a:t>
            </a:r>
          </a:p>
          <a:p>
            <a:pPr marR="0" lvl="0" algn="l" defTabSz="914400" rtl="0" eaLnBrk="1" fontAlgn="auto" latinLnBrk="0" hangingPunct="1">
              <a:lnSpc>
                <a:spcPct val="100000"/>
              </a:lnSpc>
              <a:spcBef>
                <a:spcPts val="0"/>
              </a:spcBef>
              <a:spcAft>
                <a:spcPts val="0"/>
              </a:spcAft>
              <a:buClrTx/>
              <a:buSzTx/>
              <a:tabLst/>
              <a:defRPr/>
            </a:pPr>
            <a:endParaRPr lang="en-US" sz="3600" b="1" kern="1200" dirty="0">
              <a:solidFill>
                <a:prstClr val="black"/>
              </a:solidFill>
            </a:endParaRPr>
          </a:p>
          <a:p>
            <a:pPr marR="0" lvl="0" algn="l" defTabSz="914400" rtl="0" eaLnBrk="1" fontAlgn="auto" latinLnBrk="0" hangingPunct="1">
              <a:lnSpc>
                <a:spcPct val="100000"/>
              </a:lnSpc>
              <a:spcBef>
                <a:spcPts val="0"/>
              </a:spcBef>
              <a:spcAft>
                <a:spcPts val="0"/>
              </a:spcAft>
              <a:buClrTx/>
              <a:buSzTx/>
              <a:tabLst/>
              <a:defRPr/>
            </a:pPr>
            <a:r>
              <a:rPr lang="en-US" sz="3600" b="1" kern="1200" dirty="0" smtClean="0">
                <a:solidFill>
                  <a:prstClr val="black"/>
                </a:solidFill>
              </a:rPr>
              <a:t>Family Scientists</a:t>
            </a:r>
          </a:p>
          <a:p>
            <a:pPr marR="0" lvl="0" algn="l" defTabSz="914400" rtl="0" eaLnBrk="1" fontAlgn="auto" latinLnBrk="0" hangingPunct="1">
              <a:lnSpc>
                <a:spcPct val="100000"/>
              </a:lnSpc>
              <a:spcBef>
                <a:spcPts val="0"/>
              </a:spcBef>
              <a:spcAft>
                <a:spcPts val="0"/>
              </a:spcAft>
              <a:buClrTx/>
              <a:buSzTx/>
              <a:tabLst/>
              <a:defRPr/>
            </a:pPr>
            <a:endParaRPr lang="en-US" sz="3600" b="1" kern="1200" dirty="0">
              <a:solidFill>
                <a:prstClr val="black"/>
              </a:solidFill>
            </a:endParaRPr>
          </a:p>
          <a:p>
            <a:pPr marR="0" lvl="0" algn="l" defTabSz="914400" rtl="0" eaLnBrk="1" fontAlgn="auto" latinLnBrk="0" hangingPunct="1">
              <a:lnSpc>
                <a:spcPct val="100000"/>
              </a:lnSpc>
              <a:spcBef>
                <a:spcPts val="0"/>
              </a:spcBef>
              <a:spcAft>
                <a:spcPts val="0"/>
              </a:spcAft>
              <a:buClrTx/>
              <a:buSzTx/>
              <a:tabLst/>
              <a:defRPr/>
            </a:pPr>
            <a:r>
              <a:rPr lang="en-US" sz="3600" b="1" kern="1200" dirty="0" smtClean="0">
                <a:solidFill>
                  <a:prstClr val="black"/>
                </a:solidFill>
              </a:rPr>
              <a:t>Faculty—Teaching, Research &amp; Extension appointments</a:t>
            </a:r>
          </a:p>
          <a:p>
            <a:pPr marR="0" lvl="0" algn="l" defTabSz="914400" rtl="0" eaLnBrk="1" fontAlgn="auto" latinLnBrk="0" hangingPunct="1">
              <a:lnSpc>
                <a:spcPct val="100000"/>
              </a:lnSpc>
              <a:spcBef>
                <a:spcPts val="0"/>
              </a:spcBef>
              <a:spcAft>
                <a:spcPts val="0"/>
              </a:spcAft>
              <a:buClrTx/>
              <a:buSzTx/>
              <a:tabLst/>
              <a:defRPr/>
            </a:pPr>
            <a:r>
              <a:rPr lang="en-US" sz="3600" b="1" kern="1200" dirty="0" smtClean="0">
                <a:solidFill>
                  <a:prstClr val="black"/>
                </a:solidFill>
              </a:rPr>
              <a:t> 	graduate students, research associates, undergraduate students &amp; Extension agents</a:t>
            </a:r>
            <a:endParaRPr lang="en-US" sz="3200" b="1" dirty="0"/>
          </a:p>
          <a:p>
            <a:r>
              <a:rPr lang="en-US" sz="3200" b="1" dirty="0" smtClean="0"/>
              <a:t>	</a:t>
            </a:r>
            <a:endParaRPr lang="en-US" sz="3200" dirty="0"/>
          </a:p>
          <a:p>
            <a:endParaRPr lang="en-US" sz="3200" dirty="0"/>
          </a:p>
        </p:txBody>
      </p:sp>
      <p:sp>
        <p:nvSpPr>
          <p:cNvPr id="13" name="TextBox 12"/>
          <p:cNvSpPr txBox="1"/>
          <p:nvPr/>
        </p:nvSpPr>
        <p:spPr>
          <a:xfrm>
            <a:off x="5091621" y="8988425"/>
            <a:ext cx="761747" cy="1754326"/>
          </a:xfrm>
          <a:prstGeom prst="rect">
            <a:avLst/>
          </a:prstGeom>
          <a:noFill/>
        </p:spPr>
        <p:txBody>
          <a:bodyPr wrap="none" rtlCol="0">
            <a:spAutoFit/>
          </a:bodyPr>
          <a:lstStyle/>
          <a:p>
            <a:endParaRPr lang="en-US" sz="3600" dirty="0" smtClean="0"/>
          </a:p>
          <a:p>
            <a:pPr marL="571500" indent="-571500">
              <a:buFont typeface="Arial" panose="020B0604020202020204" pitchFamily="34" charset="0"/>
              <a:buChar char="•"/>
            </a:pPr>
            <a:endParaRPr lang="en-US" sz="3600" dirty="0"/>
          </a:p>
          <a:p>
            <a:endParaRPr lang="en-US" sz="3600" dirty="0"/>
          </a:p>
        </p:txBody>
      </p:sp>
    </p:spTree>
    <p:extLst>
      <p:ext uri="{BB962C8B-B14F-4D97-AF65-F5344CB8AC3E}">
        <p14:creationId xmlns:p14="http://schemas.microsoft.com/office/powerpoint/2010/main" val="37620879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4"/>
          <p:cNvSpPr/>
          <p:nvPr/>
        </p:nvSpPr>
        <p:spPr>
          <a:xfrm>
            <a:off x="209710" y="135115"/>
            <a:ext cx="895023" cy="1404791"/>
          </a:xfrm>
          <a:prstGeom prst="rect">
            <a:avLst/>
          </a:prstGeom>
          <a:blipFill>
            <a:blip r:embed="rId3" cstate="print"/>
            <a:stretch>
              <a:fillRect/>
            </a:stretch>
          </a:blipFill>
        </p:spPr>
        <p:txBody>
          <a:bodyPr wrap="square" lIns="0" tIns="0" rIns="0" bIns="0" rtlCol="0"/>
          <a:lstStyle/>
          <a:p>
            <a:endParaRPr/>
          </a:p>
        </p:txBody>
      </p:sp>
      <p:sp>
        <p:nvSpPr>
          <p:cNvPr id="5" name="Rectangle 4"/>
          <p:cNvSpPr/>
          <p:nvPr/>
        </p:nvSpPr>
        <p:spPr>
          <a:xfrm>
            <a:off x="1479045" y="339577"/>
            <a:ext cx="10121360" cy="1200329"/>
          </a:xfrm>
          <a:prstGeom prst="rect">
            <a:avLst/>
          </a:prstGeom>
        </p:spPr>
        <p:txBody>
          <a:bodyPr wrap="none">
            <a:spAutoFit/>
          </a:bodyPr>
          <a:lstStyle/>
          <a:p>
            <a:pPr marL="12700">
              <a:lnSpc>
                <a:spcPct val="100000"/>
              </a:lnSpc>
            </a:pPr>
            <a:r>
              <a:rPr lang="en-US" sz="7200" b="1" spc="990" dirty="0">
                <a:solidFill>
                  <a:srgbClr val="FFFFFF"/>
                </a:solidFill>
                <a:cs typeface="Calibri"/>
              </a:rPr>
              <a:t>Ru</a:t>
            </a:r>
            <a:r>
              <a:rPr lang="en-US" sz="7200" b="1" spc="340" dirty="0">
                <a:solidFill>
                  <a:srgbClr val="FFFFFF"/>
                </a:solidFill>
                <a:cs typeface="Calibri"/>
              </a:rPr>
              <a:t>r</a:t>
            </a:r>
            <a:r>
              <a:rPr lang="en-US" sz="7200" b="1" spc="825" dirty="0">
                <a:solidFill>
                  <a:srgbClr val="FFFFFF"/>
                </a:solidFill>
                <a:cs typeface="Calibri"/>
              </a:rPr>
              <a:t>a</a:t>
            </a:r>
            <a:r>
              <a:rPr lang="en-US" sz="7200" b="1" spc="370" dirty="0">
                <a:solidFill>
                  <a:srgbClr val="FFFFFF"/>
                </a:solidFill>
                <a:cs typeface="Calibri"/>
              </a:rPr>
              <a:t>l</a:t>
            </a:r>
            <a:r>
              <a:rPr lang="en-US" sz="7200" b="1" spc="715" dirty="0">
                <a:solidFill>
                  <a:srgbClr val="FFFFFF"/>
                </a:solidFill>
                <a:cs typeface="Calibri"/>
              </a:rPr>
              <a:t> </a:t>
            </a:r>
            <a:r>
              <a:rPr lang="en-US" sz="7200" b="1" spc="1350" dirty="0">
                <a:solidFill>
                  <a:srgbClr val="FFFFFF"/>
                </a:solidFill>
                <a:cs typeface="Calibri"/>
              </a:rPr>
              <a:t>F</a:t>
            </a:r>
            <a:r>
              <a:rPr lang="en-US" sz="7200" b="1" spc="720" dirty="0">
                <a:solidFill>
                  <a:srgbClr val="FFFFFF"/>
                </a:solidFill>
                <a:cs typeface="Calibri"/>
              </a:rPr>
              <a:t>amilie</a:t>
            </a:r>
            <a:r>
              <a:rPr lang="en-US" sz="7200" b="1" spc="605" dirty="0">
                <a:solidFill>
                  <a:srgbClr val="FFFFFF"/>
                </a:solidFill>
                <a:cs typeface="Calibri"/>
              </a:rPr>
              <a:t>s</a:t>
            </a:r>
            <a:r>
              <a:rPr lang="en-US" sz="7200" b="1" spc="715" dirty="0">
                <a:solidFill>
                  <a:srgbClr val="FFFFFF"/>
                </a:solidFill>
                <a:cs typeface="Calibri"/>
              </a:rPr>
              <a:t> </a:t>
            </a:r>
            <a:r>
              <a:rPr lang="en-US" sz="7200" b="1" spc="1019" dirty="0">
                <a:solidFill>
                  <a:srgbClr val="FFFFFF"/>
                </a:solidFill>
                <a:cs typeface="Calibri"/>
              </a:rPr>
              <a:t>Speak</a:t>
            </a:r>
            <a:endParaRPr lang="en-US" sz="7200" dirty="0">
              <a:cs typeface="Calibri"/>
            </a:endParaRPr>
          </a:p>
        </p:txBody>
      </p:sp>
      <p:sp>
        <p:nvSpPr>
          <p:cNvPr id="3" name="Title 2"/>
          <p:cNvSpPr>
            <a:spLocks noGrp="1"/>
          </p:cNvSpPr>
          <p:nvPr>
            <p:ph type="title"/>
          </p:nvPr>
        </p:nvSpPr>
        <p:spPr>
          <a:xfrm>
            <a:off x="1005205" y="2262188"/>
            <a:ext cx="18093689" cy="892552"/>
          </a:xfrm>
        </p:spPr>
        <p:txBody>
          <a:bodyPr/>
          <a:lstStyle/>
          <a:p>
            <a:pPr algn="ctr"/>
            <a:r>
              <a:rPr lang="en-US" sz="4000" b="1" dirty="0" smtClean="0"/>
              <a:t>Multidisciplinary Project Team</a:t>
            </a:r>
            <a:r>
              <a:rPr lang="en-US" b="1" dirty="0"/>
              <a:t/>
            </a:r>
            <a:br>
              <a:rPr lang="en-US" b="1" dirty="0"/>
            </a:br>
            <a:endParaRPr lang="en-US" dirty="0"/>
          </a:p>
        </p:txBody>
      </p:sp>
      <p:sp>
        <p:nvSpPr>
          <p:cNvPr id="8" name="Text Placeholder 7"/>
          <p:cNvSpPr>
            <a:spLocks noGrp="1"/>
          </p:cNvSpPr>
          <p:nvPr>
            <p:ph type="body" idx="1"/>
          </p:nvPr>
        </p:nvSpPr>
        <p:spPr>
          <a:xfrm>
            <a:off x="2553561" y="3468688"/>
            <a:ext cx="16032890" cy="11018401"/>
          </a:xfrm>
        </p:spPr>
        <p:txBody>
          <a:bodyPr/>
          <a:lstStyle/>
          <a:p>
            <a:pPr marR="0" lvl="0" algn="l" defTabSz="914400" rtl="0" eaLnBrk="1" fontAlgn="auto" latinLnBrk="0" hangingPunct="1">
              <a:lnSpc>
                <a:spcPct val="100000"/>
              </a:lnSpc>
              <a:spcBef>
                <a:spcPts val="0"/>
              </a:spcBef>
              <a:spcAft>
                <a:spcPts val="0"/>
              </a:spcAft>
              <a:buClrTx/>
              <a:buSzTx/>
              <a:tabLst/>
              <a:defRPr/>
            </a:pPr>
            <a:endParaRPr lang="en-US" sz="3600" b="1" kern="1200" dirty="0" smtClean="0">
              <a:solidFill>
                <a:prstClr val="black"/>
              </a:solidFill>
            </a:endParaRPr>
          </a:p>
          <a:p>
            <a:pPr marR="0" lvl="0" algn="l" defTabSz="914400" rtl="0" eaLnBrk="1" fontAlgn="auto" latinLnBrk="0" hangingPunct="1">
              <a:lnSpc>
                <a:spcPct val="100000"/>
              </a:lnSpc>
              <a:spcBef>
                <a:spcPts val="0"/>
              </a:spcBef>
              <a:spcAft>
                <a:spcPts val="0"/>
              </a:spcAft>
              <a:buClrTx/>
              <a:buSzTx/>
              <a:tabLst/>
              <a:defRPr/>
            </a:pPr>
            <a:r>
              <a:rPr lang="en-US" sz="3600" b="1" kern="1200" dirty="0" smtClean="0">
                <a:solidFill>
                  <a:prstClr val="black"/>
                </a:solidFill>
              </a:rPr>
              <a:t>Governing Documents</a:t>
            </a:r>
          </a:p>
          <a:p>
            <a:pPr marR="0" lvl="0" algn="l" defTabSz="914400" rtl="0" eaLnBrk="1" fontAlgn="auto" latinLnBrk="0" hangingPunct="1">
              <a:lnSpc>
                <a:spcPct val="100000"/>
              </a:lnSpc>
              <a:spcBef>
                <a:spcPts val="0"/>
              </a:spcBef>
              <a:spcAft>
                <a:spcPts val="0"/>
              </a:spcAft>
              <a:buClrTx/>
              <a:buSzTx/>
              <a:tabLst/>
              <a:defRPr/>
            </a:pPr>
            <a:endParaRPr lang="en-US" sz="3600" b="1" kern="1200" dirty="0">
              <a:solidFill>
                <a:prstClr val="black"/>
              </a:solidFill>
            </a:endParaRPr>
          </a:p>
          <a:p>
            <a:pPr marR="0" lvl="0" algn="l" defTabSz="914400" rtl="0" eaLnBrk="1" fontAlgn="auto" latinLnBrk="0" hangingPunct="1">
              <a:lnSpc>
                <a:spcPct val="100000"/>
              </a:lnSpc>
              <a:spcBef>
                <a:spcPts val="0"/>
              </a:spcBef>
              <a:spcAft>
                <a:spcPts val="0"/>
              </a:spcAft>
              <a:buClrTx/>
              <a:buSzTx/>
              <a:tabLst/>
              <a:defRPr/>
            </a:pPr>
            <a:r>
              <a:rPr lang="en-US" sz="3600" b="1" kern="1200" dirty="0" smtClean="0">
                <a:solidFill>
                  <a:prstClr val="black"/>
                </a:solidFill>
              </a:rPr>
              <a:t>Executive Committee</a:t>
            </a:r>
          </a:p>
          <a:p>
            <a:pPr marR="0" lvl="0" algn="l" defTabSz="914400" rtl="0" eaLnBrk="1" fontAlgn="auto" latinLnBrk="0" hangingPunct="1">
              <a:lnSpc>
                <a:spcPct val="100000"/>
              </a:lnSpc>
              <a:spcBef>
                <a:spcPts val="0"/>
              </a:spcBef>
              <a:spcAft>
                <a:spcPts val="0"/>
              </a:spcAft>
              <a:buClrTx/>
              <a:buSzTx/>
              <a:tabLst/>
              <a:defRPr/>
            </a:pPr>
            <a:r>
              <a:rPr lang="en-US" sz="3600" b="1" kern="1200" dirty="0">
                <a:solidFill>
                  <a:prstClr val="black"/>
                </a:solidFill>
              </a:rPr>
              <a:t>	</a:t>
            </a:r>
            <a:r>
              <a:rPr lang="en-US" sz="3600" b="1" kern="1200" dirty="0" smtClean="0">
                <a:solidFill>
                  <a:prstClr val="black"/>
                </a:solidFill>
              </a:rPr>
              <a:t>Chair</a:t>
            </a:r>
          </a:p>
          <a:p>
            <a:pPr marR="0" lvl="0" algn="l" defTabSz="914400" rtl="0" eaLnBrk="1" fontAlgn="auto" latinLnBrk="0" hangingPunct="1">
              <a:lnSpc>
                <a:spcPct val="100000"/>
              </a:lnSpc>
              <a:spcBef>
                <a:spcPts val="0"/>
              </a:spcBef>
              <a:spcAft>
                <a:spcPts val="0"/>
              </a:spcAft>
              <a:buClrTx/>
              <a:buSzTx/>
              <a:tabLst/>
              <a:defRPr/>
            </a:pPr>
            <a:r>
              <a:rPr lang="en-US" sz="3600" b="1" kern="1200" dirty="0">
                <a:solidFill>
                  <a:prstClr val="black"/>
                </a:solidFill>
              </a:rPr>
              <a:t>	</a:t>
            </a:r>
            <a:r>
              <a:rPr lang="en-US" sz="3600" b="1" kern="1200" dirty="0" smtClean="0">
                <a:solidFill>
                  <a:prstClr val="black"/>
                </a:solidFill>
              </a:rPr>
              <a:t>Secretary</a:t>
            </a:r>
          </a:p>
          <a:p>
            <a:pPr marR="0" lvl="0" algn="l" defTabSz="914400" rtl="0" eaLnBrk="1" fontAlgn="auto" latinLnBrk="0" hangingPunct="1">
              <a:lnSpc>
                <a:spcPct val="100000"/>
              </a:lnSpc>
              <a:spcBef>
                <a:spcPts val="0"/>
              </a:spcBef>
              <a:spcAft>
                <a:spcPts val="0"/>
              </a:spcAft>
              <a:buClrTx/>
              <a:buSzTx/>
              <a:tabLst/>
              <a:defRPr/>
            </a:pPr>
            <a:r>
              <a:rPr lang="en-US" sz="3600" b="1" kern="1200" dirty="0">
                <a:solidFill>
                  <a:prstClr val="black"/>
                </a:solidFill>
              </a:rPr>
              <a:t>	</a:t>
            </a:r>
            <a:r>
              <a:rPr lang="en-US" sz="3600" b="1" kern="1200" dirty="0" smtClean="0">
                <a:solidFill>
                  <a:prstClr val="black"/>
                </a:solidFill>
              </a:rPr>
              <a:t>Vice Chair for Data</a:t>
            </a:r>
          </a:p>
          <a:p>
            <a:pPr marR="0" lvl="0" algn="l" defTabSz="914400" rtl="0" eaLnBrk="1" fontAlgn="auto" latinLnBrk="0" hangingPunct="1">
              <a:lnSpc>
                <a:spcPct val="100000"/>
              </a:lnSpc>
              <a:spcBef>
                <a:spcPts val="0"/>
              </a:spcBef>
              <a:spcAft>
                <a:spcPts val="0"/>
              </a:spcAft>
              <a:buClrTx/>
              <a:buSzTx/>
              <a:tabLst/>
              <a:defRPr/>
            </a:pPr>
            <a:r>
              <a:rPr lang="en-US" sz="3600" b="1" kern="1200" dirty="0">
                <a:solidFill>
                  <a:prstClr val="black"/>
                </a:solidFill>
              </a:rPr>
              <a:t>	</a:t>
            </a:r>
            <a:r>
              <a:rPr lang="en-US" sz="3600" b="1" kern="1200" dirty="0" smtClean="0">
                <a:solidFill>
                  <a:prstClr val="black"/>
                </a:solidFill>
              </a:rPr>
              <a:t>Vice Chair for Outreach</a:t>
            </a:r>
          </a:p>
          <a:p>
            <a:pPr marR="0" lvl="0" algn="l" defTabSz="914400" rtl="0" eaLnBrk="1" fontAlgn="auto" latinLnBrk="0" hangingPunct="1">
              <a:lnSpc>
                <a:spcPct val="100000"/>
              </a:lnSpc>
              <a:spcBef>
                <a:spcPts val="0"/>
              </a:spcBef>
              <a:spcAft>
                <a:spcPts val="0"/>
              </a:spcAft>
              <a:buClrTx/>
              <a:buSzTx/>
              <a:tabLst/>
              <a:defRPr/>
            </a:pPr>
            <a:r>
              <a:rPr lang="en-US" sz="3600" b="1" kern="1200" dirty="0">
                <a:solidFill>
                  <a:prstClr val="black"/>
                </a:solidFill>
              </a:rPr>
              <a:t>	</a:t>
            </a:r>
            <a:r>
              <a:rPr lang="en-US" sz="3600" b="1" kern="1200" dirty="0" smtClean="0">
                <a:solidFill>
                  <a:prstClr val="black"/>
                </a:solidFill>
              </a:rPr>
              <a:t>Vice Chair for Funding (when needed)</a:t>
            </a:r>
          </a:p>
          <a:p>
            <a:pPr marR="0" lvl="0" algn="l" defTabSz="914400" rtl="0" eaLnBrk="1" fontAlgn="auto" latinLnBrk="0" hangingPunct="1">
              <a:lnSpc>
                <a:spcPct val="100000"/>
              </a:lnSpc>
              <a:spcBef>
                <a:spcPts val="0"/>
              </a:spcBef>
              <a:spcAft>
                <a:spcPts val="0"/>
              </a:spcAft>
              <a:buClrTx/>
              <a:buSzTx/>
              <a:tabLst/>
              <a:defRPr/>
            </a:pPr>
            <a:r>
              <a:rPr lang="en-US" sz="3600" b="1" kern="1200" dirty="0">
                <a:solidFill>
                  <a:prstClr val="black"/>
                </a:solidFill>
              </a:rPr>
              <a:t>	</a:t>
            </a:r>
            <a:r>
              <a:rPr lang="en-US" sz="3600" b="1" kern="1200" dirty="0" smtClean="0">
                <a:solidFill>
                  <a:prstClr val="black"/>
                </a:solidFill>
              </a:rPr>
              <a:t>Two year terms of service</a:t>
            </a:r>
          </a:p>
          <a:p>
            <a:pPr marR="0" lvl="0" algn="l" defTabSz="914400" rtl="0" eaLnBrk="1" fontAlgn="auto" latinLnBrk="0" hangingPunct="1">
              <a:lnSpc>
                <a:spcPct val="100000"/>
              </a:lnSpc>
              <a:spcBef>
                <a:spcPts val="0"/>
              </a:spcBef>
              <a:spcAft>
                <a:spcPts val="0"/>
              </a:spcAft>
              <a:buClrTx/>
              <a:buSzTx/>
              <a:tabLst/>
              <a:defRPr/>
            </a:pPr>
            <a:r>
              <a:rPr lang="en-US" sz="3600" b="1" kern="1200" dirty="0">
                <a:solidFill>
                  <a:prstClr val="black"/>
                </a:solidFill>
              </a:rPr>
              <a:t>	</a:t>
            </a:r>
            <a:r>
              <a:rPr lang="en-US" sz="3600" b="1" kern="1200" dirty="0" smtClean="0">
                <a:solidFill>
                  <a:prstClr val="black"/>
                </a:solidFill>
              </a:rPr>
              <a:t>Working groups</a:t>
            </a:r>
          </a:p>
          <a:p>
            <a:pPr marR="0" lvl="0" algn="l" defTabSz="914400" rtl="0" eaLnBrk="1" fontAlgn="auto" latinLnBrk="0" hangingPunct="1">
              <a:lnSpc>
                <a:spcPct val="100000"/>
              </a:lnSpc>
              <a:spcBef>
                <a:spcPts val="0"/>
              </a:spcBef>
              <a:spcAft>
                <a:spcPts val="0"/>
              </a:spcAft>
              <a:buClrTx/>
              <a:buSzTx/>
              <a:tabLst/>
              <a:defRPr/>
            </a:pPr>
            <a:r>
              <a:rPr lang="en-US" sz="3600" b="1" kern="1200" dirty="0">
                <a:solidFill>
                  <a:prstClr val="black"/>
                </a:solidFill>
              </a:rPr>
              <a:t>	</a:t>
            </a:r>
            <a:r>
              <a:rPr lang="en-US" sz="3600" b="1" kern="1200" dirty="0" smtClean="0">
                <a:solidFill>
                  <a:prstClr val="black"/>
                </a:solidFill>
              </a:rPr>
              <a:t>	child health outcomes, family physical health, family </a:t>
            </a:r>
          </a:p>
          <a:p>
            <a:pPr marR="0" lvl="0" algn="l" defTabSz="914400" rtl="0" eaLnBrk="1" fontAlgn="auto" latinLnBrk="0" hangingPunct="1">
              <a:lnSpc>
                <a:spcPct val="100000"/>
              </a:lnSpc>
              <a:spcBef>
                <a:spcPts val="0"/>
              </a:spcBef>
              <a:spcAft>
                <a:spcPts val="0"/>
              </a:spcAft>
              <a:buClrTx/>
              <a:buSzTx/>
              <a:tabLst/>
              <a:defRPr/>
            </a:pPr>
            <a:r>
              <a:rPr lang="en-US" sz="3600" b="1" kern="1200" dirty="0">
                <a:solidFill>
                  <a:prstClr val="black"/>
                </a:solidFill>
              </a:rPr>
              <a:t>	</a:t>
            </a:r>
            <a:r>
              <a:rPr lang="en-US" sz="3600" b="1" kern="1200" dirty="0" smtClean="0">
                <a:solidFill>
                  <a:prstClr val="black"/>
                </a:solidFill>
              </a:rPr>
              <a:t>	mental health, economic security, training materials development</a:t>
            </a:r>
          </a:p>
          <a:p>
            <a:pPr marR="0" lvl="0" algn="l" defTabSz="914400" rtl="0" eaLnBrk="1" fontAlgn="auto" latinLnBrk="0" hangingPunct="1">
              <a:lnSpc>
                <a:spcPct val="100000"/>
              </a:lnSpc>
              <a:spcBef>
                <a:spcPts val="0"/>
              </a:spcBef>
              <a:spcAft>
                <a:spcPts val="0"/>
              </a:spcAft>
              <a:buClrTx/>
              <a:buSzTx/>
              <a:tabLst/>
              <a:defRPr/>
            </a:pPr>
            <a:endParaRPr lang="en-US" sz="3600" b="1" kern="1200" dirty="0">
              <a:solidFill>
                <a:prstClr val="black"/>
              </a:solidFill>
            </a:endParaRPr>
          </a:p>
          <a:p>
            <a:pPr marR="0" lvl="0" algn="l" defTabSz="914400" rtl="0" eaLnBrk="1" fontAlgn="auto" latinLnBrk="0" hangingPunct="1">
              <a:lnSpc>
                <a:spcPct val="100000"/>
              </a:lnSpc>
              <a:spcBef>
                <a:spcPts val="0"/>
              </a:spcBef>
              <a:spcAft>
                <a:spcPts val="0"/>
              </a:spcAft>
              <a:buClrTx/>
              <a:buSzTx/>
              <a:tabLst/>
              <a:defRPr/>
            </a:pPr>
            <a:r>
              <a:rPr lang="en-US" sz="3600" b="1" kern="1200" dirty="0" smtClean="0">
                <a:solidFill>
                  <a:prstClr val="black"/>
                </a:solidFill>
              </a:rPr>
              <a:t>Administrative Advisor— Karen Shirer, University of Minnesota</a:t>
            </a:r>
          </a:p>
          <a:p>
            <a:pPr marR="0" lvl="0" algn="l" defTabSz="914400" rtl="0" eaLnBrk="1" fontAlgn="auto" latinLnBrk="0" hangingPunct="1">
              <a:lnSpc>
                <a:spcPct val="100000"/>
              </a:lnSpc>
              <a:spcBef>
                <a:spcPts val="0"/>
              </a:spcBef>
              <a:spcAft>
                <a:spcPts val="0"/>
              </a:spcAft>
              <a:buClrTx/>
              <a:buSzTx/>
              <a:tabLst/>
              <a:defRPr/>
            </a:pPr>
            <a:r>
              <a:rPr lang="en-US" sz="3600" b="1" kern="1200" dirty="0" smtClean="0">
                <a:solidFill>
                  <a:prstClr val="black"/>
                </a:solidFill>
              </a:rPr>
              <a:t>USDA NIFA Representative—</a:t>
            </a:r>
            <a:r>
              <a:rPr lang="en-US" sz="3600" b="1" kern="1200" dirty="0" err="1" smtClean="0">
                <a:solidFill>
                  <a:prstClr val="black"/>
                </a:solidFill>
              </a:rPr>
              <a:t>Alishia</a:t>
            </a:r>
            <a:r>
              <a:rPr lang="en-US" sz="3600" b="1" kern="1200" dirty="0" smtClean="0">
                <a:solidFill>
                  <a:prstClr val="black"/>
                </a:solidFill>
              </a:rPr>
              <a:t> Shipley</a:t>
            </a:r>
          </a:p>
          <a:p>
            <a:pPr marR="0" lvl="0" algn="l" defTabSz="914400" rtl="0" eaLnBrk="1" fontAlgn="auto" latinLnBrk="0" hangingPunct="1">
              <a:lnSpc>
                <a:spcPct val="100000"/>
              </a:lnSpc>
              <a:spcBef>
                <a:spcPts val="0"/>
              </a:spcBef>
              <a:spcAft>
                <a:spcPts val="0"/>
              </a:spcAft>
              <a:buClrTx/>
              <a:buSzTx/>
              <a:tabLst/>
              <a:defRPr/>
            </a:pPr>
            <a:endParaRPr lang="en-US" sz="3600" b="1" kern="1200" dirty="0">
              <a:solidFill>
                <a:prstClr val="black"/>
              </a:solidFill>
            </a:endParaRPr>
          </a:p>
          <a:p>
            <a:pPr marR="0" lvl="0" algn="l" defTabSz="914400" rtl="0" eaLnBrk="1" fontAlgn="auto" latinLnBrk="0" hangingPunct="1">
              <a:lnSpc>
                <a:spcPct val="100000"/>
              </a:lnSpc>
              <a:spcBef>
                <a:spcPts val="0"/>
              </a:spcBef>
              <a:spcAft>
                <a:spcPts val="0"/>
              </a:spcAft>
              <a:buClrTx/>
              <a:buSzTx/>
              <a:tabLst/>
              <a:defRPr/>
            </a:pPr>
            <a:r>
              <a:rPr lang="en-US" sz="3600" b="1" kern="1200" dirty="0" smtClean="0">
                <a:solidFill>
                  <a:prstClr val="black"/>
                </a:solidFill>
              </a:rPr>
              <a:t>Annual face to face meeting</a:t>
            </a:r>
            <a:endParaRPr lang="en-US" sz="3600" b="1" kern="1200" dirty="0">
              <a:solidFill>
                <a:prstClr val="black"/>
              </a:solidFill>
            </a:endParaRPr>
          </a:p>
          <a:p>
            <a:pPr marR="0" lvl="0" algn="l" defTabSz="914400" rtl="0" eaLnBrk="1" fontAlgn="auto" latinLnBrk="0" hangingPunct="1">
              <a:lnSpc>
                <a:spcPct val="100000"/>
              </a:lnSpc>
              <a:spcBef>
                <a:spcPts val="0"/>
              </a:spcBef>
              <a:spcAft>
                <a:spcPts val="0"/>
              </a:spcAft>
              <a:buClrTx/>
              <a:buSzTx/>
              <a:tabLst/>
              <a:defRPr/>
            </a:pPr>
            <a:r>
              <a:rPr lang="en-US" sz="3600" b="1" kern="1200" dirty="0" smtClean="0">
                <a:solidFill>
                  <a:prstClr val="black"/>
                </a:solidFill>
              </a:rPr>
              <a:t>	</a:t>
            </a:r>
            <a:r>
              <a:rPr lang="en-US" sz="3200" b="1" dirty="0" smtClean="0"/>
              <a:t>	</a:t>
            </a:r>
            <a:endParaRPr lang="en-US" sz="3200" dirty="0"/>
          </a:p>
          <a:p>
            <a:endParaRPr lang="en-US" sz="3200" dirty="0"/>
          </a:p>
        </p:txBody>
      </p:sp>
      <p:sp>
        <p:nvSpPr>
          <p:cNvPr id="13" name="TextBox 12"/>
          <p:cNvSpPr txBox="1"/>
          <p:nvPr/>
        </p:nvSpPr>
        <p:spPr>
          <a:xfrm>
            <a:off x="5091621" y="8988425"/>
            <a:ext cx="761747" cy="1754326"/>
          </a:xfrm>
          <a:prstGeom prst="rect">
            <a:avLst/>
          </a:prstGeom>
          <a:noFill/>
        </p:spPr>
        <p:txBody>
          <a:bodyPr wrap="none" rtlCol="0">
            <a:spAutoFit/>
          </a:bodyPr>
          <a:lstStyle/>
          <a:p>
            <a:endParaRPr lang="en-US" sz="3600" dirty="0" smtClean="0"/>
          </a:p>
          <a:p>
            <a:pPr marL="571500" indent="-571500">
              <a:buFont typeface="Arial" panose="020B0604020202020204" pitchFamily="34" charset="0"/>
              <a:buChar char="•"/>
            </a:pPr>
            <a:endParaRPr lang="en-US" sz="3600" dirty="0"/>
          </a:p>
          <a:p>
            <a:endParaRPr lang="en-US" sz="3600" dirty="0"/>
          </a:p>
        </p:txBody>
      </p:sp>
    </p:spTree>
    <p:extLst>
      <p:ext uri="{BB962C8B-B14F-4D97-AF65-F5344CB8AC3E}">
        <p14:creationId xmlns:p14="http://schemas.microsoft.com/office/powerpoint/2010/main" val="14744781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4"/>
          <p:cNvSpPr/>
          <p:nvPr/>
        </p:nvSpPr>
        <p:spPr>
          <a:xfrm>
            <a:off x="209710" y="135115"/>
            <a:ext cx="895023" cy="1404791"/>
          </a:xfrm>
          <a:prstGeom prst="rect">
            <a:avLst/>
          </a:prstGeom>
          <a:blipFill>
            <a:blip r:embed="rId3" cstate="print"/>
            <a:stretch>
              <a:fillRect/>
            </a:stretch>
          </a:blipFill>
        </p:spPr>
        <p:txBody>
          <a:bodyPr wrap="square" lIns="0" tIns="0" rIns="0" bIns="0" rtlCol="0"/>
          <a:lstStyle/>
          <a:p>
            <a:endParaRPr/>
          </a:p>
        </p:txBody>
      </p:sp>
      <p:sp>
        <p:nvSpPr>
          <p:cNvPr id="5" name="Rectangle 4"/>
          <p:cNvSpPr/>
          <p:nvPr/>
        </p:nvSpPr>
        <p:spPr>
          <a:xfrm>
            <a:off x="1479045" y="339577"/>
            <a:ext cx="10121360" cy="1200329"/>
          </a:xfrm>
          <a:prstGeom prst="rect">
            <a:avLst/>
          </a:prstGeom>
        </p:spPr>
        <p:txBody>
          <a:bodyPr wrap="none">
            <a:spAutoFit/>
          </a:bodyPr>
          <a:lstStyle/>
          <a:p>
            <a:pPr marL="12700">
              <a:lnSpc>
                <a:spcPct val="100000"/>
              </a:lnSpc>
            </a:pPr>
            <a:r>
              <a:rPr lang="en-US" sz="7200" b="1" spc="990" dirty="0">
                <a:solidFill>
                  <a:srgbClr val="FFFFFF"/>
                </a:solidFill>
                <a:cs typeface="Calibri"/>
              </a:rPr>
              <a:t>Ru</a:t>
            </a:r>
            <a:r>
              <a:rPr lang="en-US" sz="7200" b="1" spc="340" dirty="0">
                <a:solidFill>
                  <a:srgbClr val="FFFFFF"/>
                </a:solidFill>
                <a:cs typeface="Calibri"/>
              </a:rPr>
              <a:t>r</a:t>
            </a:r>
            <a:r>
              <a:rPr lang="en-US" sz="7200" b="1" spc="825" dirty="0">
                <a:solidFill>
                  <a:srgbClr val="FFFFFF"/>
                </a:solidFill>
                <a:cs typeface="Calibri"/>
              </a:rPr>
              <a:t>a</a:t>
            </a:r>
            <a:r>
              <a:rPr lang="en-US" sz="7200" b="1" spc="370" dirty="0">
                <a:solidFill>
                  <a:srgbClr val="FFFFFF"/>
                </a:solidFill>
                <a:cs typeface="Calibri"/>
              </a:rPr>
              <a:t>l</a:t>
            </a:r>
            <a:r>
              <a:rPr lang="en-US" sz="7200" b="1" spc="715" dirty="0">
                <a:solidFill>
                  <a:srgbClr val="FFFFFF"/>
                </a:solidFill>
                <a:cs typeface="Calibri"/>
              </a:rPr>
              <a:t> </a:t>
            </a:r>
            <a:r>
              <a:rPr lang="en-US" sz="7200" b="1" spc="1350" dirty="0">
                <a:solidFill>
                  <a:srgbClr val="FFFFFF"/>
                </a:solidFill>
                <a:cs typeface="Calibri"/>
              </a:rPr>
              <a:t>F</a:t>
            </a:r>
            <a:r>
              <a:rPr lang="en-US" sz="7200" b="1" spc="720" dirty="0">
                <a:solidFill>
                  <a:srgbClr val="FFFFFF"/>
                </a:solidFill>
                <a:cs typeface="Calibri"/>
              </a:rPr>
              <a:t>amilie</a:t>
            </a:r>
            <a:r>
              <a:rPr lang="en-US" sz="7200" b="1" spc="605" dirty="0">
                <a:solidFill>
                  <a:srgbClr val="FFFFFF"/>
                </a:solidFill>
                <a:cs typeface="Calibri"/>
              </a:rPr>
              <a:t>s</a:t>
            </a:r>
            <a:r>
              <a:rPr lang="en-US" sz="7200" b="1" spc="715" dirty="0">
                <a:solidFill>
                  <a:srgbClr val="FFFFFF"/>
                </a:solidFill>
                <a:cs typeface="Calibri"/>
              </a:rPr>
              <a:t> </a:t>
            </a:r>
            <a:r>
              <a:rPr lang="en-US" sz="7200" b="1" spc="1019" dirty="0">
                <a:solidFill>
                  <a:srgbClr val="FFFFFF"/>
                </a:solidFill>
                <a:cs typeface="Calibri"/>
              </a:rPr>
              <a:t>Speak</a:t>
            </a:r>
            <a:endParaRPr lang="en-US" sz="7200" dirty="0">
              <a:cs typeface="Calibri"/>
            </a:endParaRPr>
          </a:p>
        </p:txBody>
      </p:sp>
      <p:sp>
        <p:nvSpPr>
          <p:cNvPr id="13" name="TextBox 12"/>
          <p:cNvSpPr txBox="1"/>
          <p:nvPr/>
        </p:nvSpPr>
        <p:spPr>
          <a:xfrm>
            <a:off x="5091621" y="8988425"/>
            <a:ext cx="761747" cy="1754326"/>
          </a:xfrm>
          <a:prstGeom prst="rect">
            <a:avLst/>
          </a:prstGeom>
          <a:noFill/>
        </p:spPr>
        <p:txBody>
          <a:bodyPr wrap="none" rtlCol="0">
            <a:spAutoFit/>
          </a:bodyPr>
          <a:lstStyle/>
          <a:p>
            <a:endParaRPr lang="en-US" sz="3600" dirty="0" smtClean="0"/>
          </a:p>
          <a:p>
            <a:pPr marL="571500" indent="-571500">
              <a:buFont typeface="Arial" panose="020B0604020202020204" pitchFamily="34" charset="0"/>
              <a:buChar char="•"/>
            </a:pPr>
            <a:endParaRPr lang="en-US" sz="3600" dirty="0"/>
          </a:p>
          <a:p>
            <a:endParaRPr lang="en-US" sz="3600" dirty="0"/>
          </a:p>
        </p:txBody>
      </p:sp>
      <p:sp>
        <p:nvSpPr>
          <p:cNvPr id="2" name="TextBox 1"/>
          <p:cNvSpPr txBox="1"/>
          <p:nvPr/>
        </p:nvSpPr>
        <p:spPr>
          <a:xfrm>
            <a:off x="3117850" y="3654425"/>
            <a:ext cx="184731" cy="1200329"/>
          </a:xfrm>
          <a:prstGeom prst="rect">
            <a:avLst/>
          </a:prstGeom>
          <a:noFill/>
        </p:spPr>
        <p:txBody>
          <a:bodyPr wrap="none" rtlCol="0">
            <a:spAutoFit/>
          </a:bodyPr>
          <a:lstStyle/>
          <a:p>
            <a:endParaRPr lang="en-US" dirty="0"/>
          </a:p>
          <a:p>
            <a:endParaRPr lang="en-US" dirty="0" smtClean="0"/>
          </a:p>
          <a:p>
            <a:endParaRPr lang="en-US" dirty="0"/>
          </a:p>
          <a:p>
            <a:endParaRPr lang="en-US" dirty="0"/>
          </a:p>
        </p:txBody>
      </p:sp>
      <p:sp>
        <p:nvSpPr>
          <p:cNvPr id="9" name="TextBox 8"/>
          <p:cNvSpPr txBox="1"/>
          <p:nvPr/>
        </p:nvSpPr>
        <p:spPr>
          <a:xfrm>
            <a:off x="6468669" y="2552487"/>
            <a:ext cx="3874330" cy="769441"/>
          </a:xfrm>
          <a:prstGeom prst="rect">
            <a:avLst/>
          </a:prstGeom>
          <a:noFill/>
        </p:spPr>
        <p:txBody>
          <a:bodyPr wrap="none" rtlCol="0">
            <a:spAutoFit/>
          </a:bodyPr>
          <a:lstStyle/>
          <a:p>
            <a:r>
              <a:rPr lang="en-US" sz="4400" b="1" dirty="0" smtClean="0"/>
              <a:t>Project Outputs</a:t>
            </a:r>
            <a:endParaRPr lang="en-US" sz="4400" b="1" dirty="0"/>
          </a:p>
        </p:txBody>
      </p:sp>
      <p:sp>
        <p:nvSpPr>
          <p:cNvPr id="10" name="TextBox 9"/>
          <p:cNvSpPr txBox="1"/>
          <p:nvPr/>
        </p:nvSpPr>
        <p:spPr>
          <a:xfrm>
            <a:off x="3904712" y="3959225"/>
            <a:ext cx="5836155" cy="9294852"/>
          </a:xfrm>
          <a:prstGeom prst="rect">
            <a:avLst/>
          </a:prstGeom>
          <a:noFill/>
        </p:spPr>
        <p:txBody>
          <a:bodyPr wrap="square" rtlCol="0">
            <a:spAutoFit/>
          </a:bodyPr>
          <a:lstStyle/>
          <a:p>
            <a:r>
              <a:rPr lang="en-US" sz="3200" dirty="0"/>
              <a:t>J</a:t>
            </a:r>
            <a:r>
              <a:rPr lang="en-US" sz="3200" dirty="0" smtClean="0"/>
              <a:t>ournal articles</a:t>
            </a:r>
          </a:p>
          <a:p>
            <a:endParaRPr lang="en-US" sz="3200" dirty="0"/>
          </a:p>
          <a:p>
            <a:r>
              <a:rPr lang="en-US" sz="3200" dirty="0" smtClean="0"/>
              <a:t>Policy briefs</a:t>
            </a:r>
          </a:p>
          <a:p>
            <a:endParaRPr lang="en-US" sz="3200" dirty="0"/>
          </a:p>
          <a:p>
            <a:r>
              <a:rPr lang="en-US" sz="3200" dirty="0" smtClean="0"/>
              <a:t>Research briefs</a:t>
            </a:r>
          </a:p>
          <a:p>
            <a:endParaRPr lang="en-US" sz="3200" dirty="0"/>
          </a:p>
          <a:p>
            <a:r>
              <a:rPr lang="en-US" sz="3200" dirty="0" smtClean="0"/>
              <a:t>Dissertations</a:t>
            </a:r>
          </a:p>
          <a:p>
            <a:endParaRPr lang="en-US" sz="3200" dirty="0"/>
          </a:p>
          <a:p>
            <a:r>
              <a:rPr lang="en-US" sz="3200" dirty="0" smtClean="0"/>
              <a:t>Masters theses</a:t>
            </a:r>
          </a:p>
          <a:p>
            <a:endParaRPr lang="en-US" sz="3200" dirty="0"/>
          </a:p>
          <a:p>
            <a:r>
              <a:rPr lang="en-US" sz="3200" dirty="0" smtClean="0"/>
              <a:t>Presentations </a:t>
            </a:r>
          </a:p>
          <a:p>
            <a:endParaRPr lang="en-US" sz="3200" dirty="0"/>
          </a:p>
          <a:p>
            <a:r>
              <a:rPr lang="en-US" sz="3200" dirty="0" smtClean="0"/>
              <a:t>Books</a:t>
            </a:r>
          </a:p>
          <a:p>
            <a:endParaRPr lang="en-US" sz="3200" dirty="0"/>
          </a:p>
          <a:p>
            <a:r>
              <a:rPr lang="en-US" sz="3200" dirty="0" smtClean="0"/>
              <a:t>Plays</a:t>
            </a:r>
          </a:p>
          <a:p>
            <a:endParaRPr lang="en-US" sz="3200" dirty="0"/>
          </a:p>
          <a:p>
            <a:r>
              <a:rPr lang="en-US" sz="3200" dirty="0" smtClean="0"/>
              <a:t>Book chapters</a:t>
            </a:r>
          </a:p>
          <a:p>
            <a:endParaRPr lang="en-US" dirty="0" smtClean="0"/>
          </a:p>
          <a:p>
            <a:endParaRPr lang="en-US" dirty="0"/>
          </a:p>
          <a:p>
            <a:endParaRPr lang="en-US" dirty="0"/>
          </a:p>
        </p:txBody>
      </p:sp>
      <p:pic>
        <p:nvPicPr>
          <p:cNvPr id="14" name="Picture 13">
            <a:hlinkClick r:id="rId4"/>
          </p:cNvPr>
          <p:cNvPicPr>
            <a:picLocks noChangeAspect="1"/>
          </p:cNvPicPr>
          <p:nvPr/>
        </p:nvPicPr>
        <p:blipFill>
          <a:blip r:embed="rId5"/>
          <a:stretch>
            <a:fillRect/>
          </a:stretch>
        </p:blipFill>
        <p:spPr>
          <a:xfrm>
            <a:off x="9290050" y="4984929"/>
            <a:ext cx="7086600" cy="5638800"/>
          </a:xfrm>
          <a:prstGeom prst="rect">
            <a:avLst/>
          </a:prstGeom>
        </p:spPr>
      </p:pic>
    </p:spTree>
    <p:extLst>
      <p:ext uri="{BB962C8B-B14F-4D97-AF65-F5344CB8AC3E}">
        <p14:creationId xmlns:p14="http://schemas.microsoft.com/office/powerpoint/2010/main" val="11102737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4"/>
          <p:cNvSpPr/>
          <p:nvPr/>
        </p:nvSpPr>
        <p:spPr>
          <a:xfrm>
            <a:off x="209710" y="135115"/>
            <a:ext cx="895023" cy="1404791"/>
          </a:xfrm>
          <a:prstGeom prst="rect">
            <a:avLst/>
          </a:prstGeom>
          <a:blipFill>
            <a:blip r:embed="rId3" cstate="print"/>
            <a:stretch>
              <a:fillRect/>
            </a:stretch>
          </a:blipFill>
        </p:spPr>
        <p:txBody>
          <a:bodyPr wrap="square" lIns="0" tIns="0" rIns="0" bIns="0" rtlCol="0"/>
          <a:lstStyle/>
          <a:p>
            <a:endParaRPr/>
          </a:p>
        </p:txBody>
      </p:sp>
      <p:sp>
        <p:nvSpPr>
          <p:cNvPr id="5" name="Rectangle 4"/>
          <p:cNvSpPr/>
          <p:nvPr/>
        </p:nvSpPr>
        <p:spPr>
          <a:xfrm>
            <a:off x="1479045" y="339577"/>
            <a:ext cx="10121360" cy="1200329"/>
          </a:xfrm>
          <a:prstGeom prst="rect">
            <a:avLst/>
          </a:prstGeom>
        </p:spPr>
        <p:txBody>
          <a:bodyPr wrap="none">
            <a:spAutoFit/>
          </a:bodyPr>
          <a:lstStyle/>
          <a:p>
            <a:pPr marL="12700">
              <a:lnSpc>
                <a:spcPct val="100000"/>
              </a:lnSpc>
            </a:pPr>
            <a:r>
              <a:rPr lang="en-US" sz="7200" b="1" spc="990" dirty="0">
                <a:solidFill>
                  <a:srgbClr val="FFFFFF"/>
                </a:solidFill>
                <a:cs typeface="Calibri"/>
              </a:rPr>
              <a:t>Ru</a:t>
            </a:r>
            <a:r>
              <a:rPr lang="en-US" sz="7200" b="1" spc="340" dirty="0">
                <a:solidFill>
                  <a:srgbClr val="FFFFFF"/>
                </a:solidFill>
                <a:cs typeface="Calibri"/>
              </a:rPr>
              <a:t>r</a:t>
            </a:r>
            <a:r>
              <a:rPr lang="en-US" sz="7200" b="1" spc="825" dirty="0">
                <a:solidFill>
                  <a:srgbClr val="FFFFFF"/>
                </a:solidFill>
                <a:cs typeface="Calibri"/>
              </a:rPr>
              <a:t>a</a:t>
            </a:r>
            <a:r>
              <a:rPr lang="en-US" sz="7200" b="1" spc="370" dirty="0">
                <a:solidFill>
                  <a:srgbClr val="FFFFFF"/>
                </a:solidFill>
                <a:cs typeface="Calibri"/>
              </a:rPr>
              <a:t>l</a:t>
            </a:r>
            <a:r>
              <a:rPr lang="en-US" sz="7200" b="1" spc="715" dirty="0">
                <a:solidFill>
                  <a:srgbClr val="FFFFFF"/>
                </a:solidFill>
                <a:cs typeface="Calibri"/>
              </a:rPr>
              <a:t> </a:t>
            </a:r>
            <a:r>
              <a:rPr lang="en-US" sz="7200" b="1" spc="1350" dirty="0">
                <a:solidFill>
                  <a:srgbClr val="FFFFFF"/>
                </a:solidFill>
                <a:cs typeface="Calibri"/>
              </a:rPr>
              <a:t>F</a:t>
            </a:r>
            <a:r>
              <a:rPr lang="en-US" sz="7200" b="1" spc="720" dirty="0">
                <a:solidFill>
                  <a:srgbClr val="FFFFFF"/>
                </a:solidFill>
                <a:cs typeface="Calibri"/>
              </a:rPr>
              <a:t>amilie</a:t>
            </a:r>
            <a:r>
              <a:rPr lang="en-US" sz="7200" b="1" spc="605" dirty="0">
                <a:solidFill>
                  <a:srgbClr val="FFFFFF"/>
                </a:solidFill>
                <a:cs typeface="Calibri"/>
              </a:rPr>
              <a:t>s</a:t>
            </a:r>
            <a:r>
              <a:rPr lang="en-US" sz="7200" b="1" spc="715" dirty="0">
                <a:solidFill>
                  <a:srgbClr val="FFFFFF"/>
                </a:solidFill>
                <a:cs typeface="Calibri"/>
              </a:rPr>
              <a:t> </a:t>
            </a:r>
            <a:r>
              <a:rPr lang="en-US" sz="7200" b="1" spc="1019" dirty="0">
                <a:solidFill>
                  <a:srgbClr val="FFFFFF"/>
                </a:solidFill>
                <a:cs typeface="Calibri"/>
              </a:rPr>
              <a:t>Speak</a:t>
            </a:r>
            <a:endParaRPr lang="en-US" sz="7200" dirty="0">
              <a:cs typeface="Calibri"/>
            </a:endParaRPr>
          </a:p>
        </p:txBody>
      </p:sp>
      <p:sp>
        <p:nvSpPr>
          <p:cNvPr id="13" name="TextBox 12"/>
          <p:cNvSpPr txBox="1"/>
          <p:nvPr/>
        </p:nvSpPr>
        <p:spPr>
          <a:xfrm>
            <a:off x="5091621" y="8988425"/>
            <a:ext cx="761747" cy="1754326"/>
          </a:xfrm>
          <a:prstGeom prst="rect">
            <a:avLst/>
          </a:prstGeom>
          <a:noFill/>
        </p:spPr>
        <p:txBody>
          <a:bodyPr wrap="none" rtlCol="0">
            <a:spAutoFit/>
          </a:bodyPr>
          <a:lstStyle/>
          <a:p>
            <a:endParaRPr lang="en-US" sz="3600" dirty="0" smtClean="0"/>
          </a:p>
          <a:p>
            <a:pPr marL="571500" indent="-571500">
              <a:buFont typeface="Arial" panose="020B0604020202020204" pitchFamily="34" charset="0"/>
              <a:buChar char="•"/>
            </a:pPr>
            <a:endParaRPr lang="en-US" sz="3600" dirty="0"/>
          </a:p>
          <a:p>
            <a:endParaRPr lang="en-US" sz="3600" dirty="0"/>
          </a:p>
        </p:txBody>
      </p:sp>
      <p:sp>
        <p:nvSpPr>
          <p:cNvPr id="2" name="TextBox 1"/>
          <p:cNvSpPr txBox="1"/>
          <p:nvPr/>
        </p:nvSpPr>
        <p:spPr>
          <a:xfrm>
            <a:off x="3117850" y="3654425"/>
            <a:ext cx="184731" cy="1200329"/>
          </a:xfrm>
          <a:prstGeom prst="rect">
            <a:avLst/>
          </a:prstGeom>
          <a:noFill/>
        </p:spPr>
        <p:txBody>
          <a:bodyPr wrap="none" rtlCol="0">
            <a:spAutoFit/>
          </a:bodyPr>
          <a:lstStyle/>
          <a:p>
            <a:endParaRPr lang="en-US" dirty="0"/>
          </a:p>
          <a:p>
            <a:endParaRPr lang="en-US" dirty="0" smtClean="0"/>
          </a:p>
          <a:p>
            <a:endParaRPr lang="en-US" dirty="0"/>
          </a:p>
          <a:p>
            <a:endParaRPr lang="en-US" dirty="0"/>
          </a:p>
        </p:txBody>
      </p:sp>
      <p:sp>
        <p:nvSpPr>
          <p:cNvPr id="10" name="TextBox 9"/>
          <p:cNvSpPr txBox="1"/>
          <p:nvPr/>
        </p:nvSpPr>
        <p:spPr>
          <a:xfrm>
            <a:off x="3904712" y="3959225"/>
            <a:ext cx="5836155" cy="923330"/>
          </a:xfrm>
          <a:prstGeom prst="rect">
            <a:avLst/>
          </a:prstGeom>
          <a:noFill/>
        </p:spPr>
        <p:txBody>
          <a:bodyPr wrap="square" rtlCol="0">
            <a:spAutoFit/>
          </a:bodyPr>
          <a:lstStyle/>
          <a:p>
            <a:endParaRPr lang="en-US" dirty="0" smtClean="0"/>
          </a:p>
          <a:p>
            <a:endParaRPr lang="en-US" dirty="0"/>
          </a:p>
          <a:p>
            <a:endParaRPr lang="en-US" dirty="0"/>
          </a:p>
        </p:txBody>
      </p:sp>
      <p:sp>
        <p:nvSpPr>
          <p:cNvPr id="6" name="TextBox 5"/>
          <p:cNvSpPr txBox="1"/>
          <p:nvPr/>
        </p:nvSpPr>
        <p:spPr>
          <a:xfrm>
            <a:off x="2584450" y="4187825"/>
            <a:ext cx="14239219" cy="4401205"/>
          </a:xfrm>
          <a:prstGeom prst="rect">
            <a:avLst/>
          </a:prstGeom>
          <a:noFill/>
        </p:spPr>
        <p:txBody>
          <a:bodyPr wrap="none" rtlCol="0">
            <a:spAutoFit/>
          </a:bodyPr>
          <a:lstStyle/>
          <a:p>
            <a:pPr marL="457200" indent="-457200">
              <a:buFont typeface="Arial" panose="020B0604020202020204" pitchFamily="34" charset="0"/>
              <a:buChar char="•"/>
            </a:pPr>
            <a:r>
              <a:rPr lang="en-US" sz="2800" b="1" dirty="0" smtClean="0"/>
              <a:t>Physical and mental health contributes to present and future well-being</a:t>
            </a:r>
          </a:p>
          <a:p>
            <a:pPr marL="457200" indent="-457200">
              <a:buFont typeface="Arial" panose="020B0604020202020204" pitchFamily="34" charset="0"/>
              <a:buChar char="•"/>
            </a:pPr>
            <a:endParaRPr lang="en-US" sz="2800" b="1" dirty="0"/>
          </a:p>
          <a:p>
            <a:pPr marL="457200" indent="-457200">
              <a:buFont typeface="Arial" panose="020B0604020202020204" pitchFamily="34" charset="0"/>
              <a:buChar char="•"/>
            </a:pPr>
            <a:r>
              <a:rPr lang="en-US" sz="2800" b="1" dirty="0" smtClean="0"/>
              <a:t>Concerned about their communities</a:t>
            </a:r>
          </a:p>
          <a:p>
            <a:pPr marL="457200" indent="-457200">
              <a:buFont typeface="Arial" panose="020B0604020202020204" pitchFamily="34" charset="0"/>
              <a:buChar char="•"/>
            </a:pPr>
            <a:endParaRPr lang="en-US" sz="2800" b="1" dirty="0"/>
          </a:p>
          <a:p>
            <a:pPr marL="457200" indent="-457200">
              <a:buFont typeface="Arial" panose="020B0604020202020204" pitchFamily="34" charset="0"/>
              <a:buChar char="•"/>
            </a:pPr>
            <a:r>
              <a:rPr lang="en-US" sz="2800" b="1" dirty="0" smtClean="0"/>
              <a:t>From a family systems perspective, families are affected by the community and vice versa.</a:t>
            </a:r>
          </a:p>
          <a:p>
            <a:pPr marL="457200" indent="-457200">
              <a:buFont typeface="Arial" panose="020B0604020202020204" pitchFamily="34" charset="0"/>
              <a:buChar char="•"/>
            </a:pPr>
            <a:endParaRPr lang="en-US" sz="2800" b="1" dirty="0"/>
          </a:p>
          <a:p>
            <a:pPr marL="457200" indent="-457200">
              <a:buFont typeface="Arial" panose="020B0604020202020204" pitchFamily="34" charset="0"/>
              <a:buChar char="•"/>
            </a:pPr>
            <a:r>
              <a:rPr lang="en-US" sz="2800" b="1" dirty="0" smtClean="0"/>
              <a:t>Family economic self-sufficiency—partially dependent upon community; rural communities</a:t>
            </a:r>
          </a:p>
          <a:p>
            <a:r>
              <a:rPr lang="en-US" sz="2800" b="1" dirty="0" smtClean="0"/>
              <a:t>	 can lack factors critical to self-sufficiency</a:t>
            </a:r>
          </a:p>
          <a:p>
            <a:endParaRPr lang="en-US" sz="2800" dirty="0"/>
          </a:p>
          <a:p>
            <a:endParaRPr lang="en-US" sz="2800" dirty="0" smtClean="0"/>
          </a:p>
        </p:txBody>
      </p:sp>
      <p:sp>
        <p:nvSpPr>
          <p:cNvPr id="7" name="TextBox 6"/>
          <p:cNvSpPr txBox="1"/>
          <p:nvPr/>
        </p:nvSpPr>
        <p:spPr>
          <a:xfrm>
            <a:off x="2584450" y="2434953"/>
            <a:ext cx="5153847" cy="707886"/>
          </a:xfrm>
          <a:prstGeom prst="rect">
            <a:avLst/>
          </a:prstGeom>
          <a:noFill/>
        </p:spPr>
        <p:txBody>
          <a:bodyPr wrap="none" rtlCol="0">
            <a:spAutoFit/>
          </a:bodyPr>
          <a:lstStyle/>
          <a:p>
            <a:r>
              <a:rPr lang="en-US" sz="4000" b="1" dirty="0" smtClean="0">
                <a:solidFill>
                  <a:srgbClr val="006600"/>
                </a:solidFill>
              </a:rPr>
              <a:t>Researchers Comments</a:t>
            </a:r>
            <a:endParaRPr lang="en-US" sz="4000" b="1" dirty="0">
              <a:solidFill>
                <a:srgbClr val="006600"/>
              </a:solidFill>
            </a:endParaRPr>
          </a:p>
        </p:txBody>
      </p:sp>
    </p:spTree>
    <p:extLst>
      <p:ext uri="{BB962C8B-B14F-4D97-AF65-F5344CB8AC3E}">
        <p14:creationId xmlns:p14="http://schemas.microsoft.com/office/powerpoint/2010/main" val="831627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4"/>
          <p:cNvSpPr/>
          <p:nvPr/>
        </p:nvSpPr>
        <p:spPr>
          <a:xfrm>
            <a:off x="209710" y="135115"/>
            <a:ext cx="895023" cy="1404791"/>
          </a:xfrm>
          <a:prstGeom prst="rect">
            <a:avLst/>
          </a:prstGeom>
          <a:blipFill>
            <a:blip r:embed="rId3" cstate="print"/>
            <a:stretch>
              <a:fillRect/>
            </a:stretch>
          </a:blipFill>
        </p:spPr>
        <p:txBody>
          <a:bodyPr wrap="square" lIns="0" tIns="0" rIns="0" bIns="0" rtlCol="0"/>
          <a:lstStyle/>
          <a:p>
            <a:endParaRPr/>
          </a:p>
        </p:txBody>
      </p:sp>
      <p:sp>
        <p:nvSpPr>
          <p:cNvPr id="5" name="Rectangle 4"/>
          <p:cNvSpPr/>
          <p:nvPr/>
        </p:nvSpPr>
        <p:spPr>
          <a:xfrm>
            <a:off x="1479045" y="339577"/>
            <a:ext cx="10121360" cy="1200329"/>
          </a:xfrm>
          <a:prstGeom prst="rect">
            <a:avLst/>
          </a:prstGeom>
        </p:spPr>
        <p:txBody>
          <a:bodyPr wrap="none">
            <a:spAutoFit/>
          </a:bodyPr>
          <a:lstStyle/>
          <a:p>
            <a:pPr marL="12700">
              <a:lnSpc>
                <a:spcPct val="100000"/>
              </a:lnSpc>
            </a:pPr>
            <a:r>
              <a:rPr lang="en-US" sz="7200" b="1" spc="990" dirty="0">
                <a:solidFill>
                  <a:srgbClr val="FFFFFF"/>
                </a:solidFill>
                <a:cs typeface="Calibri"/>
              </a:rPr>
              <a:t>Ru</a:t>
            </a:r>
            <a:r>
              <a:rPr lang="en-US" sz="7200" b="1" spc="340" dirty="0">
                <a:solidFill>
                  <a:srgbClr val="FFFFFF"/>
                </a:solidFill>
                <a:cs typeface="Calibri"/>
              </a:rPr>
              <a:t>r</a:t>
            </a:r>
            <a:r>
              <a:rPr lang="en-US" sz="7200" b="1" spc="825" dirty="0">
                <a:solidFill>
                  <a:srgbClr val="FFFFFF"/>
                </a:solidFill>
                <a:cs typeface="Calibri"/>
              </a:rPr>
              <a:t>a</a:t>
            </a:r>
            <a:r>
              <a:rPr lang="en-US" sz="7200" b="1" spc="370" dirty="0">
                <a:solidFill>
                  <a:srgbClr val="FFFFFF"/>
                </a:solidFill>
                <a:cs typeface="Calibri"/>
              </a:rPr>
              <a:t>l</a:t>
            </a:r>
            <a:r>
              <a:rPr lang="en-US" sz="7200" b="1" spc="715" dirty="0">
                <a:solidFill>
                  <a:srgbClr val="FFFFFF"/>
                </a:solidFill>
                <a:cs typeface="Calibri"/>
              </a:rPr>
              <a:t> </a:t>
            </a:r>
            <a:r>
              <a:rPr lang="en-US" sz="7200" b="1" spc="1350" dirty="0">
                <a:solidFill>
                  <a:srgbClr val="FFFFFF"/>
                </a:solidFill>
                <a:cs typeface="Calibri"/>
              </a:rPr>
              <a:t>F</a:t>
            </a:r>
            <a:r>
              <a:rPr lang="en-US" sz="7200" b="1" spc="720" dirty="0">
                <a:solidFill>
                  <a:srgbClr val="FFFFFF"/>
                </a:solidFill>
                <a:cs typeface="Calibri"/>
              </a:rPr>
              <a:t>amilie</a:t>
            </a:r>
            <a:r>
              <a:rPr lang="en-US" sz="7200" b="1" spc="605" dirty="0">
                <a:solidFill>
                  <a:srgbClr val="FFFFFF"/>
                </a:solidFill>
                <a:cs typeface="Calibri"/>
              </a:rPr>
              <a:t>s</a:t>
            </a:r>
            <a:r>
              <a:rPr lang="en-US" sz="7200" b="1" spc="715" dirty="0">
                <a:solidFill>
                  <a:srgbClr val="FFFFFF"/>
                </a:solidFill>
                <a:cs typeface="Calibri"/>
              </a:rPr>
              <a:t> </a:t>
            </a:r>
            <a:r>
              <a:rPr lang="en-US" sz="7200" b="1" spc="1019" dirty="0">
                <a:solidFill>
                  <a:srgbClr val="FFFFFF"/>
                </a:solidFill>
                <a:cs typeface="Calibri"/>
              </a:rPr>
              <a:t>Speak</a:t>
            </a:r>
            <a:endParaRPr lang="en-US" sz="7200" dirty="0">
              <a:cs typeface="Calibri"/>
            </a:endParaRPr>
          </a:p>
        </p:txBody>
      </p:sp>
      <p:sp>
        <p:nvSpPr>
          <p:cNvPr id="3" name="Title 2"/>
          <p:cNvSpPr>
            <a:spLocks noGrp="1"/>
          </p:cNvSpPr>
          <p:nvPr>
            <p:ph type="title"/>
          </p:nvPr>
        </p:nvSpPr>
        <p:spPr>
          <a:xfrm>
            <a:off x="1005205" y="2262188"/>
            <a:ext cx="18093689" cy="1231106"/>
          </a:xfrm>
        </p:spPr>
        <p:txBody>
          <a:bodyPr/>
          <a:lstStyle/>
          <a:p>
            <a:pPr algn="ctr"/>
            <a:r>
              <a:rPr lang="en-US" sz="8000" b="1" dirty="0" smtClean="0"/>
              <a:t>FCS and Rural Development</a:t>
            </a:r>
            <a:endParaRPr lang="en-US" sz="8000" b="1" dirty="0"/>
          </a:p>
        </p:txBody>
      </p:sp>
      <p:sp>
        <p:nvSpPr>
          <p:cNvPr id="8" name="Text Placeholder 7"/>
          <p:cNvSpPr>
            <a:spLocks noGrp="1"/>
          </p:cNvSpPr>
          <p:nvPr>
            <p:ph type="body" idx="1"/>
          </p:nvPr>
        </p:nvSpPr>
        <p:spPr/>
        <p:txBody>
          <a:bodyPr/>
          <a:lstStyle/>
          <a:p>
            <a:r>
              <a:rPr lang="en-US" sz="2400" b="1" dirty="0" smtClean="0"/>
              <a:t> </a:t>
            </a:r>
          </a:p>
          <a:p>
            <a:endParaRPr lang="en-US" sz="2400" b="1" dirty="0" smtClean="0"/>
          </a:p>
          <a:p>
            <a:endParaRPr lang="en-US" sz="3200" b="1" dirty="0"/>
          </a:p>
          <a:p>
            <a:r>
              <a:rPr lang="en-US" sz="3200" b="1" dirty="0" smtClean="0"/>
              <a:t>	</a:t>
            </a:r>
            <a:endParaRPr lang="en-US" sz="3200" dirty="0"/>
          </a:p>
          <a:p>
            <a:endParaRPr lang="en-US" sz="3200" dirty="0"/>
          </a:p>
        </p:txBody>
      </p:sp>
      <p:sp>
        <p:nvSpPr>
          <p:cNvPr id="2" name="TextBox 1"/>
          <p:cNvSpPr txBox="1"/>
          <p:nvPr/>
        </p:nvSpPr>
        <p:spPr>
          <a:xfrm>
            <a:off x="2836191" y="4112815"/>
            <a:ext cx="10515600" cy="6986528"/>
          </a:xfrm>
          <a:prstGeom prst="rect">
            <a:avLst/>
          </a:prstGeom>
          <a:noFill/>
        </p:spPr>
        <p:txBody>
          <a:bodyPr wrap="square" rtlCol="0">
            <a:spAutoFit/>
          </a:bodyPr>
          <a:lstStyle/>
          <a:p>
            <a:r>
              <a:rPr lang="en-US" sz="4000" b="1" dirty="0" smtClean="0"/>
              <a:t>Holistic approach to serving individual, family and community needs critical especially in rural areas for family well-being and community vitality</a:t>
            </a:r>
          </a:p>
          <a:p>
            <a:endParaRPr lang="en-US" sz="4000" b="1" dirty="0"/>
          </a:p>
          <a:p>
            <a:endParaRPr lang="en-US" sz="4000" b="1" dirty="0" smtClean="0"/>
          </a:p>
          <a:p>
            <a:r>
              <a:rPr lang="en-US" sz="4000" b="1" dirty="0"/>
              <a:t>	</a:t>
            </a:r>
            <a:endParaRPr lang="en-US" sz="4000" b="1" dirty="0" smtClean="0"/>
          </a:p>
          <a:p>
            <a:r>
              <a:rPr lang="en-US" sz="4000" b="1" dirty="0"/>
              <a:t>	</a:t>
            </a:r>
            <a:r>
              <a:rPr lang="en-US" sz="3200" b="1" dirty="0"/>
              <a:t>	</a:t>
            </a:r>
            <a:endParaRPr lang="en-US" sz="3200" b="1" dirty="0" smtClean="0"/>
          </a:p>
          <a:p>
            <a:r>
              <a:rPr lang="en-US" sz="3200" b="1" dirty="0"/>
              <a:t>	</a:t>
            </a:r>
            <a:endParaRPr lang="en-US" sz="3200" b="1" dirty="0" smtClean="0"/>
          </a:p>
          <a:p>
            <a:r>
              <a:rPr lang="en-US" sz="3200" b="1" dirty="0"/>
              <a:t>	</a:t>
            </a:r>
            <a:endParaRPr lang="en-US" sz="4000" b="1" dirty="0" smtClean="0"/>
          </a:p>
          <a:p>
            <a:endParaRPr lang="en-US" sz="3200" dirty="0"/>
          </a:p>
          <a:p>
            <a:r>
              <a:rPr lang="en-US" sz="3200" dirty="0" smtClean="0"/>
              <a:t>	</a:t>
            </a:r>
            <a:endParaRPr lang="en-US" sz="3600" b="1" dirty="0" smtClean="0"/>
          </a:p>
        </p:txBody>
      </p:sp>
      <p:sp>
        <p:nvSpPr>
          <p:cNvPr id="6" name="Rectangle 5"/>
          <p:cNvSpPr/>
          <p:nvPr/>
        </p:nvSpPr>
        <p:spPr>
          <a:xfrm>
            <a:off x="8093991" y="6702425"/>
            <a:ext cx="10052050" cy="3970318"/>
          </a:xfrm>
          <a:prstGeom prst="rect">
            <a:avLst/>
          </a:prstGeom>
        </p:spPr>
        <p:txBody>
          <a:bodyPr>
            <a:spAutoFit/>
          </a:bodyPr>
          <a:lstStyle/>
          <a:p>
            <a:r>
              <a:rPr lang="en-US" sz="2800" dirty="0" smtClean="0"/>
              <a:t>“Overall</a:t>
            </a:r>
            <a:r>
              <a:rPr lang="en-US" sz="2800" dirty="0"/>
              <a:t>, it has helped us understand the context in which rural </a:t>
            </a:r>
            <a:r>
              <a:rPr lang="en-US" sz="2800" dirty="0" smtClean="0"/>
              <a:t>families live. This </a:t>
            </a:r>
            <a:r>
              <a:rPr lang="en-US" sz="2800" dirty="0"/>
              <a:t>impacts how we as Extension educators do programming. </a:t>
            </a:r>
          </a:p>
          <a:p>
            <a:r>
              <a:rPr lang="en-US" sz="2800" dirty="0"/>
              <a:t>Findings from this project </a:t>
            </a:r>
            <a:r>
              <a:rPr lang="en-US" sz="2800" dirty="0" smtClean="0"/>
              <a:t>help us </a:t>
            </a:r>
            <a:r>
              <a:rPr lang="en-US" sz="2800" dirty="0"/>
              <a:t>understand the barriers families face—transportation, childcare, time, lack of access to health care, and employment challenges.</a:t>
            </a:r>
          </a:p>
          <a:p>
            <a:r>
              <a:rPr lang="en-US" sz="2800" dirty="0"/>
              <a:t>This knowledge can impact how we deliver programs as well as help us identify programming content.” Mary Jo </a:t>
            </a:r>
            <a:r>
              <a:rPr lang="en-US" sz="2800" dirty="0" err="1"/>
              <a:t>Katras</a:t>
            </a:r>
            <a:r>
              <a:rPr lang="en-US" sz="2800" dirty="0"/>
              <a:t>, University of Minnesota</a:t>
            </a:r>
          </a:p>
        </p:txBody>
      </p:sp>
      <p:pic>
        <p:nvPicPr>
          <p:cNvPr id="12" name="Picture 5"/>
          <p:cNvPicPr>
            <a:picLocks noChangeAspect="1" noChangeArrowheads="1"/>
          </p:cNvPicPr>
          <p:nvPr/>
        </p:nvPicPr>
        <p:blipFill>
          <a:blip r:embed="rId4" cstate="print"/>
          <a:srcRect/>
          <a:stretch>
            <a:fillRect/>
          </a:stretch>
        </p:blipFill>
        <p:spPr bwMode="auto">
          <a:xfrm rot="21014787">
            <a:off x="1778249" y="8843296"/>
            <a:ext cx="5067909" cy="4355888"/>
          </a:xfrm>
          <a:prstGeom prst="rect">
            <a:avLst/>
          </a:prstGeom>
          <a:noFill/>
          <a:ln w="9525">
            <a:noFill/>
            <a:miter lim="800000"/>
            <a:headEnd/>
            <a:tailEnd/>
          </a:ln>
        </p:spPr>
      </p:pic>
    </p:spTree>
    <p:extLst>
      <p:ext uri="{BB962C8B-B14F-4D97-AF65-F5344CB8AC3E}">
        <p14:creationId xmlns:p14="http://schemas.microsoft.com/office/powerpoint/2010/main" val="12929478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4"/>
          <p:cNvSpPr/>
          <p:nvPr/>
        </p:nvSpPr>
        <p:spPr>
          <a:xfrm>
            <a:off x="209710" y="135115"/>
            <a:ext cx="895023" cy="1404791"/>
          </a:xfrm>
          <a:prstGeom prst="rect">
            <a:avLst/>
          </a:prstGeom>
          <a:blipFill>
            <a:blip r:embed="rId3" cstate="print"/>
            <a:stretch>
              <a:fillRect/>
            </a:stretch>
          </a:blipFill>
        </p:spPr>
        <p:txBody>
          <a:bodyPr wrap="square" lIns="0" tIns="0" rIns="0" bIns="0" rtlCol="0"/>
          <a:lstStyle/>
          <a:p>
            <a:endParaRPr/>
          </a:p>
        </p:txBody>
      </p:sp>
      <p:sp>
        <p:nvSpPr>
          <p:cNvPr id="5" name="Rectangle 4"/>
          <p:cNvSpPr/>
          <p:nvPr/>
        </p:nvSpPr>
        <p:spPr>
          <a:xfrm>
            <a:off x="1479045" y="339577"/>
            <a:ext cx="10121360" cy="1200329"/>
          </a:xfrm>
          <a:prstGeom prst="rect">
            <a:avLst/>
          </a:prstGeom>
        </p:spPr>
        <p:txBody>
          <a:bodyPr wrap="none">
            <a:spAutoFit/>
          </a:bodyPr>
          <a:lstStyle/>
          <a:p>
            <a:pPr marL="12700">
              <a:lnSpc>
                <a:spcPct val="100000"/>
              </a:lnSpc>
            </a:pPr>
            <a:r>
              <a:rPr lang="en-US" sz="7200" b="1" spc="990" dirty="0">
                <a:solidFill>
                  <a:srgbClr val="FFFFFF"/>
                </a:solidFill>
                <a:cs typeface="Calibri"/>
              </a:rPr>
              <a:t>Ru</a:t>
            </a:r>
            <a:r>
              <a:rPr lang="en-US" sz="7200" b="1" spc="340" dirty="0">
                <a:solidFill>
                  <a:srgbClr val="FFFFFF"/>
                </a:solidFill>
                <a:cs typeface="Calibri"/>
              </a:rPr>
              <a:t>r</a:t>
            </a:r>
            <a:r>
              <a:rPr lang="en-US" sz="7200" b="1" spc="825" dirty="0">
                <a:solidFill>
                  <a:srgbClr val="FFFFFF"/>
                </a:solidFill>
                <a:cs typeface="Calibri"/>
              </a:rPr>
              <a:t>a</a:t>
            </a:r>
            <a:r>
              <a:rPr lang="en-US" sz="7200" b="1" spc="370" dirty="0">
                <a:solidFill>
                  <a:srgbClr val="FFFFFF"/>
                </a:solidFill>
                <a:cs typeface="Calibri"/>
              </a:rPr>
              <a:t>l</a:t>
            </a:r>
            <a:r>
              <a:rPr lang="en-US" sz="7200" b="1" spc="715" dirty="0">
                <a:solidFill>
                  <a:srgbClr val="FFFFFF"/>
                </a:solidFill>
                <a:cs typeface="Calibri"/>
              </a:rPr>
              <a:t> </a:t>
            </a:r>
            <a:r>
              <a:rPr lang="en-US" sz="7200" b="1" spc="1350" dirty="0">
                <a:solidFill>
                  <a:srgbClr val="FFFFFF"/>
                </a:solidFill>
                <a:cs typeface="Calibri"/>
              </a:rPr>
              <a:t>F</a:t>
            </a:r>
            <a:r>
              <a:rPr lang="en-US" sz="7200" b="1" spc="720" dirty="0">
                <a:solidFill>
                  <a:srgbClr val="FFFFFF"/>
                </a:solidFill>
                <a:cs typeface="Calibri"/>
              </a:rPr>
              <a:t>amilie</a:t>
            </a:r>
            <a:r>
              <a:rPr lang="en-US" sz="7200" b="1" spc="605" dirty="0">
                <a:solidFill>
                  <a:srgbClr val="FFFFFF"/>
                </a:solidFill>
                <a:cs typeface="Calibri"/>
              </a:rPr>
              <a:t>s</a:t>
            </a:r>
            <a:r>
              <a:rPr lang="en-US" sz="7200" b="1" spc="715" dirty="0">
                <a:solidFill>
                  <a:srgbClr val="FFFFFF"/>
                </a:solidFill>
                <a:cs typeface="Calibri"/>
              </a:rPr>
              <a:t> </a:t>
            </a:r>
            <a:r>
              <a:rPr lang="en-US" sz="7200" b="1" spc="1019" dirty="0">
                <a:solidFill>
                  <a:srgbClr val="FFFFFF"/>
                </a:solidFill>
                <a:cs typeface="Calibri"/>
              </a:rPr>
              <a:t>Speak</a:t>
            </a:r>
            <a:endParaRPr lang="en-US" sz="7200" dirty="0">
              <a:cs typeface="Calibri"/>
            </a:endParaRPr>
          </a:p>
        </p:txBody>
      </p:sp>
      <p:sp>
        <p:nvSpPr>
          <p:cNvPr id="3" name="Title 2"/>
          <p:cNvSpPr>
            <a:spLocks noGrp="1"/>
          </p:cNvSpPr>
          <p:nvPr>
            <p:ph type="title"/>
          </p:nvPr>
        </p:nvSpPr>
        <p:spPr>
          <a:xfrm>
            <a:off x="1005205" y="2262188"/>
            <a:ext cx="18093689" cy="2215991"/>
          </a:xfrm>
        </p:spPr>
        <p:txBody>
          <a:bodyPr/>
          <a:lstStyle/>
          <a:p>
            <a:pPr algn="ctr"/>
            <a:r>
              <a:rPr lang="en-US" sz="4800" b="1" dirty="0" smtClean="0"/>
              <a:t>National Information Management &amp; Support System</a:t>
            </a:r>
            <a:br>
              <a:rPr lang="en-US" sz="4800" b="1" dirty="0" smtClean="0"/>
            </a:br>
            <a:r>
              <a:rPr lang="en-US" sz="4800" b="1" dirty="0" smtClean="0"/>
              <a:t>Approved Research Project</a:t>
            </a:r>
            <a:br>
              <a:rPr lang="en-US" sz="4800" b="1" dirty="0" smtClean="0"/>
            </a:br>
            <a:r>
              <a:rPr lang="en-US" sz="4800" b="1" dirty="0" smtClean="0"/>
              <a:t>NC223, NC1011, NC1171</a:t>
            </a:r>
            <a:endParaRPr lang="en-US" sz="4800" dirty="0"/>
          </a:p>
        </p:txBody>
      </p:sp>
      <p:sp>
        <p:nvSpPr>
          <p:cNvPr id="8" name="Text Placeholder 7"/>
          <p:cNvSpPr>
            <a:spLocks noGrp="1"/>
          </p:cNvSpPr>
          <p:nvPr>
            <p:ph type="body" idx="1"/>
          </p:nvPr>
        </p:nvSpPr>
        <p:spPr>
          <a:xfrm>
            <a:off x="2813050" y="4478179"/>
            <a:ext cx="9982200" cy="10279737"/>
          </a:xfrm>
        </p:spPr>
        <p:txBody>
          <a:bodyPr/>
          <a:lstStyle/>
          <a:p>
            <a:pPr marR="0" lvl="0" algn="l" defTabSz="914400" rtl="0" eaLnBrk="1" fontAlgn="auto" latinLnBrk="0" hangingPunct="1">
              <a:lnSpc>
                <a:spcPct val="100000"/>
              </a:lnSpc>
              <a:spcBef>
                <a:spcPts val="0"/>
              </a:spcBef>
              <a:spcAft>
                <a:spcPts val="0"/>
              </a:spcAft>
              <a:buClrTx/>
              <a:buSzTx/>
              <a:tabLst/>
              <a:defRPr/>
            </a:pPr>
            <a:endParaRPr lang="en-US" sz="3600" b="1" kern="1200" dirty="0" smtClean="0">
              <a:solidFill>
                <a:prstClr val="black"/>
              </a:solidFill>
            </a:endParaRPr>
          </a:p>
          <a:p>
            <a:pPr marR="0" lvl="0" algn="l" defTabSz="914400" rtl="0" eaLnBrk="1" fontAlgn="auto" latinLnBrk="0" hangingPunct="1">
              <a:lnSpc>
                <a:spcPct val="100000"/>
              </a:lnSpc>
              <a:spcBef>
                <a:spcPts val="0"/>
              </a:spcBef>
              <a:spcAft>
                <a:spcPts val="0"/>
              </a:spcAft>
              <a:buClrTx/>
              <a:buSzTx/>
              <a:tabLst/>
              <a:defRPr/>
            </a:pPr>
            <a:r>
              <a:rPr lang="en-US" sz="4000" b="1" kern="1200" dirty="0" smtClean="0">
                <a:solidFill>
                  <a:prstClr val="black"/>
                </a:solidFill>
              </a:rPr>
              <a:t>Longitudinal study</a:t>
            </a:r>
          </a:p>
          <a:p>
            <a:pPr marR="0" lvl="0" algn="l" defTabSz="914400" rtl="0" eaLnBrk="1" fontAlgn="auto" latinLnBrk="0" hangingPunct="1">
              <a:lnSpc>
                <a:spcPct val="100000"/>
              </a:lnSpc>
              <a:spcBef>
                <a:spcPts val="0"/>
              </a:spcBef>
              <a:spcAft>
                <a:spcPts val="0"/>
              </a:spcAft>
              <a:buClrTx/>
              <a:buSzTx/>
              <a:tabLst/>
              <a:defRPr/>
            </a:pPr>
            <a:r>
              <a:rPr lang="en-US" sz="4000" b="1" kern="1200" dirty="0">
                <a:solidFill>
                  <a:prstClr val="black"/>
                </a:solidFill>
              </a:rPr>
              <a:t>	</a:t>
            </a:r>
            <a:r>
              <a:rPr lang="en-US" sz="4000" b="1" kern="1200" dirty="0" smtClean="0">
                <a:solidFill>
                  <a:prstClr val="black"/>
                </a:solidFill>
              </a:rPr>
              <a:t>1998-2019</a:t>
            </a:r>
          </a:p>
          <a:p>
            <a:pPr marR="0" lvl="0" algn="l" defTabSz="914400" rtl="0" eaLnBrk="1" fontAlgn="auto" latinLnBrk="0" hangingPunct="1">
              <a:lnSpc>
                <a:spcPct val="100000"/>
              </a:lnSpc>
              <a:spcBef>
                <a:spcPts val="0"/>
              </a:spcBef>
              <a:spcAft>
                <a:spcPts val="0"/>
              </a:spcAft>
              <a:buClrTx/>
              <a:buSzTx/>
              <a:tabLst/>
              <a:defRPr/>
            </a:pPr>
            <a:endParaRPr lang="en-US" sz="4000" b="1" kern="1200" dirty="0" smtClean="0">
              <a:solidFill>
                <a:prstClr val="black"/>
              </a:solidFill>
            </a:endParaRPr>
          </a:p>
          <a:p>
            <a:pPr marR="0" lvl="0" algn="l" defTabSz="914400" rtl="0" eaLnBrk="1" fontAlgn="auto" latinLnBrk="0" hangingPunct="1">
              <a:lnSpc>
                <a:spcPct val="100000"/>
              </a:lnSpc>
              <a:spcBef>
                <a:spcPts val="0"/>
              </a:spcBef>
              <a:spcAft>
                <a:spcPts val="0"/>
              </a:spcAft>
              <a:buClrTx/>
              <a:buSzTx/>
              <a:tabLst/>
              <a:defRPr/>
            </a:pPr>
            <a:r>
              <a:rPr lang="en-US" sz="4000" b="1" kern="1200" dirty="0" smtClean="0">
                <a:solidFill>
                  <a:prstClr val="black"/>
                </a:solidFill>
              </a:rPr>
              <a:t> Multistate</a:t>
            </a:r>
          </a:p>
          <a:p>
            <a:pPr marR="0" lvl="0" algn="l" defTabSz="914400" rtl="0" eaLnBrk="1" fontAlgn="auto" latinLnBrk="0" hangingPunct="1">
              <a:lnSpc>
                <a:spcPct val="100000"/>
              </a:lnSpc>
              <a:spcBef>
                <a:spcPts val="0"/>
              </a:spcBef>
              <a:spcAft>
                <a:spcPts val="0"/>
              </a:spcAft>
              <a:buClrTx/>
              <a:buSzTx/>
              <a:tabLst/>
              <a:defRPr/>
            </a:pPr>
            <a:r>
              <a:rPr lang="en-US" sz="4000" b="1" kern="1200" dirty="0">
                <a:solidFill>
                  <a:prstClr val="black"/>
                </a:solidFill>
              </a:rPr>
              <a:t>	</a:t>
            </a:r>
            <a:r>
              <a:rPr lang="en-US" sz="4000" b="1" kern="1200" dirty="0" smtClean="0">
                <a:solidFill>
                  <a:prstClr val="black"/>
                </a:solidFill>
              </a:rPr>
              <a:t>Total of 23 states involved</a:t>
            </a:r>
          </a:p>
          <a:p>
            <a:pPr marR="0" lvl="0" algn="l" defTabSz="914400" rtl="0" eaLnBrk="1" fontAlgn="auto" latinLnBrk="0" hangingPunct="1">
              <a:lnSpc>
                <a:spcPct val="100000"/>
              </a:lnSpc>
              <a:spcBef>
                <a:spcPts val="0"/>
              </a:spcBef>
              <a:spcAft>
                <a:spcPts val="0"/>
              </a:spcAft>
              <a:buClrTx/>
              <a:buSzTx/>
              <a:tabLst/>
              <a:defRPr/>
            </a:pPr>
            <a:endParaRPr lang="en-US" sz="4000" b="1" kern="1200" dirty="0" smtClean="0">
              <a:solidFill>
                <a:prstClr val="black"/>
              </a:solidFill>
            </a:endParaRPr>
          </a:p>
          <a:p>
            <a:pPr marR="0" lvl="0" algn="l" defTabSz="914400" rtl="0" eaLnBrk="1" fontAlgn="auto" latinLnBrk="0" hangingPunct="1">
              <a:lnSpc>
                <a:spcPct val="100000"/>
              </a:lnSpc>
              <a:spcBef>
                <a:spcPts val="0"/>
              </a:spcBef>
              <a:spcAft>
                <a:spcPts val="0"/>
              </a:spcAft>
              <a:buClrTx/>
              <a:buSzTx/>
              <a:tabLst/>
              <a:defRPr/>
            </a:pPr>
            <a:r>
              <a:rPr lang="en-US" sz="4000" b="1" kern="1200" dirty="0" smtClean="0">
                <a:solidFill>
                  <a:prstClr val="black"/>
                </a:solidFill>
              </a:rPr>
              <a:t>Multidisciplinary</a:t>
            </a:r>
          </a:p>
          <a:p>
            <a:pPr marR="0" lvl="0" algn="l" defTabSz="914400" rtl="0" eaLnBrk="1" fontAlgn="auto" latinLnBrk="0" hangingPunct="1">
              <a:lnSpc>
                <a:spcPct val="100000"/>
              </a:lnSpc>
              <a:spcBef>
                <a:spcPts val="0"/>
              </a:spcBef>
              <a:spcAft>
                <a:spcPts val="0"/>
              </a:spcAft>
              <a:buClrTx/>
              <a:buSzTx/>
              <a:tabLst/>
              <a:defRPr/>
            </a:pPr>
            <a:r>
              <a:rPr lang="en-US" sz="4000" b="1" kern="1200" dirty="0">
                <a:solidFill>
                  <a:prstClr val="black"/>
                </a:solidFill>
              </a:rPr>
              <a:t>	</a:t>
            </a:r>
            <a:r>
              <a:rPr lang="en-US" sz="4000" b="1" kern="1200" dirty="0" smtClean="0">
                <a:solidFill>
                  <a:prstClr val="black"/>
                </a:solidFill>
              </a:rPr>
              <a:t>*Key factor in project success</a:t>
            </a:r>
          </a:p>
          <a:p>
            <a:pPr marR="0" lvl="0" algn="l" defTabSz="914400" rtl="0" eaLnBrk="1" fontAlgn="auto" latinLnBrk="0" hangingPunct="1">
              <a:lnSpc>
                <a:spcPct val="100000"/>
              </a:lnSpc>
              <a:spcBef>
                <a:spcPts val="0"/>
              </a:spcBef>
              <a:spcAft>
                <a:spcPts val="0"/>
              </a:spcAft>
              <a:buClrTx/>
              <a:buSzTx/>
              <a:tabLst/>
              <a:defRPr/>
            </a:pPr>
            <a:endParaRPr lang="en-US" sz="4000" b="1" kern="1200" dirty="0" smtClean="0">
              <a:solidFill>
                <a:prstClr val="black"/>
              </a:solidFill>
            </a:endParaRPr>
          </a:p>
          <a:p>
            <a:pPr marR="0" lvl="0" algn="l" defTabSz="914400" rtl="0" eaLnBrk="1" fontAlgn="auto" latinLnBrk="0" hangingPunct="1">
              <a:lnSpc>
                <a:spcPct val="100000"/>
              </a:lnSpc>
              <a:spcBef>
                <a:spcPts val="0"/>
              </a:spcBef>
              <a:spcAft>
                <a:spcPts val="0"/>
              </a:spcAft>
              <a:buClrTx/>
              <a:buSzTx/>
              <a:tabLst/>
              <a:defRPr/>
            </a:pPr>
            <a:r>
              <a:rPr lang="en-US" sz="4000" b="1" dirty="0" smtClean="0"/>
              <a:t>Mixed methods approach</a:t>
            </a:r>
          </a:p>
          <a:p>
            <a:pPr marR="0" lvl="0" algn="l" defTabSz="914400" rtl="0" eaLnBrk="1" fontAlgn="auto" latinLnBrk="0" hangingPunct="1">
              <a:lnSpc>
                <a:spcPct val="100000"/>
              </a:lnSpc>
              <a:spcBef>
                <a:spcPts val="0"/>
              </a:spcBef>
              <a:spcAft>
                <a:spcPts val="0"/>
              </a:spcAft>
              <a:buClrTx/>
              <a:buSzTx/>
              <a:tabLst/>
              <a:defRPr/>
            </a:pPr>
            <a:r>
              <a:rPr lang="en-US" sz="4000" b="1" dirty="0"/>
              <a:t>	</a:t>
            </a:r>
            <a:r>
              <a:rPr lang="en-US" sz="4000" b="1" dirty="0" smtClean="0"/>
              <a:t>Questionnaires</a:t>
            </a:r>
          </a:p>
          <a:p>
            <a:pPr marR="0" lvl="0" algn="l" defTabSz="914400" rtl="0" eaLnBrk="1" fontAlgn="auto" latinLnBrk="0" hangingPunct="1">
              <a:lnSpc>
                <a:spcPct val="100000"/>
              </a:lnSpc>
              <a:spcBef>
                <a:spcPts val="0"/>
              </a:spcBef>
              <a:spcAft>
                <a:spcPts val="0"/>
              </a:spcAft>
              <a:buClrTx/>
              <a:buSzTx/>
              <a:tabLst/>
              <a:defRPr/>
            </a:pPr>
            <a:r>
              <a:rPr lang="en-US" sz="4000" b="1" dirty="0"/>
              <a:t>	</a:t>
            </a:r>
            <a:r>
              <a:rPr lang="en-US" sz="4000" b="1" dirty="0" smtClean="0"/>
              <a:t>Face to Face Interviews</a:t>
            </a:r>
          </a:p>
          <a:p>
            <a:pPr marR="0" lvl="0" algn="l" defTabSz="914400" rtl="0" eaLnBrk="1" fontAlgn="auto" latinLnBrk="0" hangingPunct="1">
              <a:lnSpc>
                <a:spcPct val="100000"/>
              </a:lnSpc>
              <a:spcBef>
                <a:spcPts val="0"/>
              </a:spcBef>
              <a:spcAft>
                <a:spcPts val="0"/>
              </a:spcAft>
              <a:buClrTx/>
              <a:buSzTx/>
              <a:tabLst/>
              <a:defRPr/>
            </a:pPr>
            <a:r>
              <a:rPr lang="en-US" sz="4000" b="1" dirty="0"/>
              <a:t>	</a:t>
            </a:r>
            <a:r>
              <a:rPr lang="en-US" sz="4000" b="1" dirty="0" smtClean="0"/>
              <a:t>Focus Groups</a:t>
            </a:r>
          </a:p>
          <a:p>
            <a:pPr marR="0" lvl="0" algn="l" defTabSz="914400" rtl="0" eaLnBrk="1" fontAlgn="auto" latinLnBrk="0" hangingPunct="1">
              <a:lnSpc>
                <a:spcPct val="100000"/>
              </a:lnSpc>
              <a:spcBef>
                <a:spcPts val="0"/>
              </a:spcBef>
              <a:spcAft>
                <a:spcPts val="0"/>
              </a:spcAft>
              <a:buClrTx/>
              <a:buSzTx/>
              <a:tabLst/>
              <a:defRPr/>
            </a:pPr>
            <a:r>
              <a:rPr lang="en-US" sz="4000" b="1" dirty="0"/>
              <a:t>	</a:t>
            </a:r>
            <a:r>
              <a:rPr lang="en-US" sz="4000" b="1" dirty="0" smtClean="0"/>
              <a:t>Phone Interviews</a:t>
            </a:r>
          </a:p>
          <a:p>
            <a:pPr marR="0" lvl="0" algn="l" defTabSz="914400" rtl="0" eaLnBrk="1" fontAlgn="auto" latinLnBrk="0" hangingPunct="1">
              <a:lnSpc>
                <a:spcPct val="100000"/>
              </a:lnSpc>
              <a:spcBef>
                <a:spcPts val="0"/>
              </a:spcBef>
              <a:spcAft>
                <a:spcPts val="0"/>
              </a:spcAft>
              <a:buClrTx/>
              <a:buSzTx/>
              <a:tabLst/>
              <a:defRPr/>
            </a:pPr>
            <a:endParaRPr lang="en-US" sz="4000" dirty="0"/>
          </a:p>
          <a:p>
            <a:endParaRPr lang="en-US" sz="3200" dirty="0"/>
          </a:p>
        </p:txBody>
      </p:sp>
      <p:sp>
        <p:nvSpPr>
          <p:cNvPr id="13" name="TextBox 12"/>
          <p:cNvSpPr txBox="1"/>
          <p:nvPr/>
        </p:nvSpPr>
        <p:spPr>
          <a:xfrm>
            <a:off x="5091621" y="8988425"/>
            <a:ext cx="761747" cy="1754326"/>
          </a:xfrm>
          <a:prstGeom prst="rect">
            <a:avLst/>
          </a:prstGeom>
          <a:noFill/>
        </p:spPr>
        <p:txBody>
          <a:bodyPr wrap="none" rtlCol="0">
            <a:spAutoFit/>
          </a:bodyPr>
          <a:lstStyle/>
          <a:p>
            <a:endParaRPr lang="en-US" sz="3600" dirty="0" smtClean="0"/>
          </a:p>
          <a:p>
            <a:pPr marL="571500" indent="-571500">
              <a:buFont typeface="Arial" panose="020B0604020202020204" pitchFamily="34" charset="0"/>
              <a:buChar char="•"/>
            </a:pPr>
            <a:endParaRPr lang="en-US" sz="3600" dirty="0"/>
          </a:p>
          <a:p>
            <a:endParaRPr lang="en-US" sz="3600"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90450" y="6189047"/>
            <a:ext cx="3048000" cy="2286000"/>
          </a:xfrm>
          <a:prstGeom prst="rect">
            <a:avLst/>
          </a:prstGeom>
        </p:spPr>
      </p:pic>
    </p:spTree>
    <p:extLst>
      <p:ext uri="{BB962C8B-B14F-4D97-AF65-F5344CB8AC3E}">
        <p14:creationId xmlns:p14="http://schemas.microsoft.com/office/powerpoint/2010/main" val="38148113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4"/>
          <p:cNvSpPr/>
          <p:nvPr/>
        </p:nvSpPr>
        <p:spPr>
          <a:xfrm>
            <a:off x="209710" y="135115"/>
            <a:ext cx="895023" cy="1404791"/>
          </a:xfrm>
          <a:prstGeom prst="rect">
            <a:avLst/>
          </a:prstGeom>
          <a:blipFill>
            <a:blip r:embed="rId3" cstate="print"/>
            <a:stretch>
              <a:fillRect/>
            </a:stretch>
          </a:blipFill>
        </p:spPr>
        <p:txBody>
          <a:bodyPr wrap="square" lIns="0" tIns="0" rIns="0" bIns="0" rtlCol="0"/>
          <a:lstStyle/>
          <a:p>
            <a:endParaRPr/>
          </a:p>
        </p:txBody>
      </p:sp>
      <p:sp>
        <p:nvSpPr>
          <p:cNvPr id="5" name="Rectangle 4"/>
          <p:cNvSpPr/>
          <p:nvPr/>
        </p:nvSpPr>
        <p:spPr>
          <a:xfrm>
            <a:off x="1479045" y="339577"/>
            <a:ext cx="10121360" cy="1200329"/>
          </a:xfrm>
          <a:prstGeom prst="rect">
            <a:avLst/>
          </a:prstGeom>
        </p:spPr>
        <p:txBody>
          <a:bodyPr wrap="none">
            <a:spAutoFit/>
          </a:bodyPr>
          <a:lstStyle/>
          <a:p>
            <a:pPr marL="12700">
              <a:lnSpc>
                <a:spcPct val="100000"/>
              </a:lnSpc>
            </a:pPr>
            <a:r>
              <a:rPr lang="en-US" sz="7200" b="1" spc="990" dirty="0">
                <a:solidFill>
                  <a:srgbClr val="FFFFFF"/>
                </a:solidFill>
                <a:cs typeface="Calibri"/>
              </a:rPr>
              <a:t>Ru</a:t>
            </a:r>
            <a:r>
              <a:rPr lang="en-US" sz="7200" b="1" spc="340" dirty="0">
                <a:solidFill>
                  <a:srgbClr val="FFFFFF"/>
                </a:solidFill>
                <a:cs typeface="Calibri"/>
              </a:rPr>
              <a:t>r</a:t>
            </a:r>
            <a:r>
              <a:rPr lang="en-US" sz="7200" b="1" spc="825" dirty="0">
                <a:solidFill>
                  <a:srgbClr val="FFFFFF"/>
                </a:solidFill>
                <a:cs typeface="Calibri"/>
              </a:rPr>
              <a:t>a</a:t>
            </a:r>
            <a:r>
              <a:rPr lang="en-US" sz="7200" b="1" spc="370" dirty="0">
                <a:solidFill>
                  <a:srgbClr val="FFFFFF"/>
                </a:solidFill>
                <a:cs typeface="Calibri"/>
              </a:rPr>
              <a:t>l</a:t>
            </a:r>
            <a:r>
              <a:rPr lang="en-US" sz="7200" b="1" spc="715" dirty="0">
                <a:solidFill>
                  <a:srgbClr val="FFFFFF"/>
                </a:solidFill>
                <a:cs typeface="Calibri"/>
              </a:rPr>
              <a:t> </a:t>
            </a:r>
            <a:r>
              <a:rPr lang="en-US" sz="7200" b="1" spc="1350" dirty="0">
                <a:solidFill>
                  <a:srgbClr val="FFFFFF"/>
                </a:solidFill>
                <a:cs typeface="Calibri"/>
              </a:rPr>
              <a:t>F</a:t>
            </a:r>
            <a:r>
              <a:rPr lang="en-US" sz="7200" b="1" spc="720" dirty="0">
                <a:solidFill>
                  <a:srgbClr val="FFFFFF"/>
                </a:solidFill>
                <a:cs typeface="Calibri"/>
              </a:rPr>
              <a:t>amilie</a:t>
            </a:r>
            <a:r>
              <a:rPr lang="en-US" sz="7200" b="1" spc="605" dirty="0">
                <a:solidFill>
                  <a:srgbClr val="FFFFFF"/>
                </a:solidFill>
                <a:cs typeface="Calibri"/>
              </a:rPr>
              <a:t>s</a:t>
            </a:r>
            <a:r>
              <a:rPr lang="en-US" sz="7200" b="1" spc="715" dirty="0">
                <a:solidFill>
                  <a:srgbClr val="FFFFFF"/>
                </a:solidFill>
                <a:cs typeface="Calibri"/>
              </a:rPr>
              <a:t> </a:t>
            </a:r>
            <a:r>
              <a:rPr lang="en-US" sz="7200" b="1" spc="1019" dirty="0">
                <a:solidFill>
                  <a:srgbClr val="FFFFFF"/>
                </a:solidFill>
                <a:cs typeface="Calibri"/>
              </a:rPr>
              <a:t>Speak</a:t>
            </a:r>
            <a:endParaRPr lang="en-US" sz="7200" dirty="0">
              <a:cs typeface="Calibri"/>
            </a:endParaRPr>
          </a:p>
        </p:txBody>
      </p:sp>
      <p:sp>
        <p:nvSpPr>
          <p:cNvPr id="3" name="Title 2"/>
          <p:cNvSpPr>
            <a:spLocks noGrp="1"/>
          </p:cNvSpPr>
          <p:nvPr>
            <p:ph type="title"/>
          </p:nvPr>
        </p:nvSpPr>
        <p:spPr>
          <a:xfrm>
            <a:off x="688971" y="2538849"/>
            <a:ext cx="18093689" cy="1477328"/>
          </a:xfrm>
        </p:spPr>
        <p:txBody>
          <a:bodyPr/>
          <a:lstStyle/>
          <a:p>
            <a:pPr algn="ctr"/>
            <a:r>
              <a:rPr lang="en-US" sz="4800" b="1" dirty="0" smtClean="0"/>
              <a:t>Multistate, Multidisciplinary </a:t>
            </a:r>
            <a:r>
              <a:rPr lang="en-US" sz="4800" b="1" dirty="0"/>
              <a:t>Project History</a:t>
            </a:r>
            <a:br>
              <a:rPr lang="en-US" sz="4800" b="1" dirty="0"/>
            </a:br>
            <a:endParaRPr lang="en-US" sz="4800" dirty="0"/>
          </a:p>
        </p:txBody>
      </p:sp>
      <p:sp>
        <p:nvSpPr>
          <p:cNvPr id="8" name="Text Placeholder 7"/>
          <p:cNvSpPr>
            <a:spLocks noGrp="1"/>
          </p:cNvSpPr>
          <p:nvPr>
            <p:ph type="body" idx="1"/>
          </p:nvPr>
        </p:nvSpPr>
        <p:spPr>
          <a:xfrm>
            <a:off x="2010411" y="3293388"/>
            <a:ext cx="18093689" cy="8802410"/>
          </a:xfrm>
        </p:spPr>
        <p:txBody>
          <a:bodyPr/>
          <a:lstStyle/>
          <a:p>
            <a:endParaRPr lang="en-US" sz="3200" b="1" dirty="0" smtClean="0"/>
          </a:p>
          <a:p>
            <a:endParaRPr lang="en-US" sz="3200" b="1" dirty="0"/>
          </a:p>
          <a:p>
            <a:r>
              <a:rPr lang="en-US" sz="3200" b="1" dirty="0" smtClean="0"/>
              <a:t>	</a:t>
            </a:r>
            <a:r>
              <a:rPr lang="en-US" sz="3600" b="1" dirty="0" smtClean="0"/>
              <a:t>Rural Families Speak (RFS)</a:t>
            </a:r>
          </a:p>
          <a:p>
            <a:r>
              <a:rPr lang="en-US" sz="3200" b="1" dirty="0"/>
              <a:t>	</a:t>
            </a:r>
            <a:r>
              <a:rPr lang="en-US" sz="3200" b="1" dirty="0" smtClean="0"/>
              <a:t>	NC223/1011			1998-2008</a:t>
            </a:r>
          </a:p>
          <a:p>
            <a:r>
              <a:rPr lang="en-US" sz="3200" b="1" dirty="0"/>
              <a:t>	</a:t>
            </a:r>
            <a:r>
              <a:rPr lang="en-US" sz="3600" b="1" dirty="0" smtClean="0"/>
              <a:t>Rural Families Speak About Health (RFSH)</a:t>
            </a:r>
            <a:endParaRPr lang="en-US" sz="3200" b="1" dirty="0" smtClean="0"/>
          </a:p>
          <a:p>
            <a:r>
              <a:rPr lang="en-US" sz="3200" b="1" dirty="0"/>
              <a:t>	</a:t>
            </a:r>
            <a:r>
              <a:rPr lang="en-US" sz="3200" b="1" dirty="0" smtClean="0"/>
              <a:t>	NC1171				2008-2014</a:t>
            </a:r>
          </a:p>
          <a:p>
            <a:r>
              <a:rPr lang="en-US" sz="3200" b="1" dirty="0"/>
              <a:t>		</a:t>
            </a:r>
            <a:r>
              <a:rPr lang="en-US" sz="3200" b="1" dirty="0" smtClean="0"/>
              <a:t>NC1171				2014-2019</a:t>
            </a:r>
          </a:p>
          <a:p>
            <a:r>
              <a:rPr lang="en-US" sz="3200" b="1" dirty="0"/>
              <a:t>	</a:t>
            </a:r>
            <a:r>
              <a:rPr lang="en-US" sz="3200" b="1" dirty="0" smtClean="0"/>
              <a:t>	Core Health Messages	2010-2011</a:t>
            </a:r>
          </a:p>
          <a:p>
            <a:r>
              <a:rPr lang="en-US" sz="3200" b="1" dirty="0"/>
              <a:t>	</a:t>
            </a:r>
            <a:r>
              <a:rPr lang="en-US" sz="3200" b="1" dirty="0" smtClean="0"/>
              <a:t>	Dissemination of</a:t>
            </a:r>
          </a:p>
          <a:p>
            <a:r>
              <a:rPr lang="en-US" sz="3200" b="1" dirty="0"/>
              <a:t>	</a:t>
            </a:r>
            <a:r>
              <a:rPr lang="en-US" sz="3200" b="1" dirty="0" smtClean="0"/>
              <a:t>	    Core Health Messages	2011-2012</a:t>
            </a:r>
          </a:p>
          <a:p>
            <a:r>
              <a:rPr lang="en-US" sz="3200" b="1" dirty="0"/>
              <a:t>	</a:t>
            </a:r>
            <a:r>
              <a:rPr lang="en-US" sz="3200" b="1" dirty="0" smtClean="0"/>
              <a:t>	</a:t>
            </a:r>
          </a:p>
          <a:p>
            <a:r>
              <a:rPr lang="en-US" sz="3200" b="1" dirty="0"/>
              <a:t>	</a:t>
            </a:r>
            <a:r>
              <a:rPr lang="en-US" sz="3200" b="1" dirty="0" smtClean="0"/>
              <a:t>Member States</a:t>
            </a:r>
            <a:endParaRPr lang="en-US" sz="3200" b="1" dirty="0"/>
          </a:p>
          <a:p>
            <a:r>
              <a:rPr lang="en-US" sz="3200" b="1" dirty="0" smtClean="0"/>
              <a:t>		</a:t>
            </a:r>
            <a:r>
              <a:rPr lang="en-US" sz="2800" b="1" dirty="0" smtClean="0"/>
              <a:t>Additional State Reps attending</a:t>
            </a:r>
          </a:p>
          <a:p>
            <a:r>
              <a:rPr lang="en-US" sz="2800" b="1" dirty="0"/>
              <a:t>	</a:t>
            </a:r>
            <a:r>
              <a:rPr lang="en-US" sz="2800" b="1" dirty="0" smtClean="0"/>
              <a:t> 	2015 meeting</a:t>
            </a:r>
          </a:p>
          <a:p>
            <a:r>
              <a:rPr lang="en-US" sz="2800" b="1" dirty="0"/>
              <a:t>	</a:t>
            </a:r>
            <a:r>
              <a:rPr lang="en-US" sz="2800" b="1" dirty="0" smtClean="0"/>
              <a:t>		</a:t>
            </a:r>
            <a:r>
              <a:rPr lang="en-US" sz="2800" b="1" dirty="0" smtClean="0">
                <a:solidFill>
                  <a:schemeClr val="tx1"/>
                </a:solidFill>
              </a:rPr>
              <a:t>FL</a:t>
            </a:r>
            <a:r>
              <a:rPr lang="en-US" sz="2800" b="1" dirty="0" smtClean="0"/>
              <a:t>, MS, VA, KS, PA, NM, AZ</a:t>
            </a:r>
          </a:p>
          <a:p>
            <a:r>
              <a:rPr lang="en-US" sz="2800" b="1" dirty="0"/>
              <a:t>	</a:t>
            </a:r>
            <a:r>
              <a:rPr lang="en-US" sz="2800" b="1" dirty="0" smtClean="0"/>
              <a:t>	</a:t>
            </a:r>
          </a:p>
          <a:p>
            <a:endParaRPr lang="en-US" sz="3200" dirty="0"/>
          </a:p>
          <a:p>
            <a:endParaRPr lang="en-US" sz="3200" dirty="0"/>
          </a:p>
        </p:txBody>
      </p:sp>
      <p:pic>
        <p:nvPicPr>
          <p:cNvPr id="9" name="Picture 8">
            <a:hlinkClick r:id="rId4"/>
          </p:cNvPr>
          <p:cNvPicPr>
            <a:picLocks noChangeAspect="1"/>
          </p:cNvPicPr>
          <p:nvPr/>
        </p:nvPicPr>
        <p:blipFill>
          <a:blip r:embed="rId5"/>
          <a:stretch>
            <a:fillRect/>
          </a:stretch>
        </p:blipFill>
        <p:spPr>
          <a:xfrm>
            <a:off x="8832850" y="8683625"/>
            <a:ext cx="7086600" cy="5638800"/>
          </a:xfrm>
          <a:prstGeom prst="rect">
            <a:avLst/>
          </a:prstGeom>
          <a:solidFill>
            <a:srgbClr val="FFFFFF"/>
          </a:solidFill>
        </p:spPr>
      </p:pic>
    </p:spTree>
    <p:extLst>
      <p:ext uri="{BB962C8B-B14F-4D97-AF65-F5344CB8AC3E}">
        <p14:creationId xmlns:p14="http://schemas.microsoft.com/office/powerpoint/2010/main" val="32819044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4"/>
          <p:cNvSpPr/>
          <p:nvPr/>
        </p:nvSpPr>
        <p:spPr>
          <a:xfrm>
            <a:off x="209710" y="135115"/>
            <a:ext cx="895023" cy="1404791"/>
          </a:xfrm>
          <a:prstGeom prst="rect">
            <a:avLst/>
          </a:prstGeom>
          <a:blipFill>
            <a:blip r:embed="rId3" cstate="print"/>
            <a:stretch>
              <a:fillRect/>
            </a:stretch>
          </a:blipFill>
        </p:spPr>
        <p:txBody>
          <a:bodyPr wrap="square" lIns="0" tIns="0" rIns="0" bIns="0" rtlCol="0"/>
          <a:lstStyle/>
          <a:p>
            <a:endParaRPr/>
          </a:p>
        </p:txBody>
      </p:sp>
      <p:sp>
        <p:nvSpPr>
          <p:cNvPr id="5" name="Rectangle 4"/>
          <p:cNvSpPr/>
          <p:nvPr/>
        </p:nvSpPr>
        <p:spPr>
          <a:xfrm>
            <a:off x="1479045" y="339577"/>
            <a:ext cx="10121360" cy="1200329"/>
          </a:xfrm>
          <a:prstGeom prst="rect">
            <a:avLst/>
          </a:prstGeom>
        </p:spPr>
        <p:txBody>
          <a:bodyPr wrap="none">
            <a:spAutoFit/>
          </a:bodyPr>
          <a:lstStyle/>
          <a:p>
            <a:pPr marL="12700">
              <a:lnSpc>
                <a:spcPct val="100000"/>
              </a:lnSpc>
            </a:pPr>
            <a:r>
              <a:rPr lang="en-US" sz="7200" b="1" spc="990" dirty="0">
                <a:solidFill>
                  <a:srgbClr val="FFFFFF"/>
                </a:solidFill>
                <a:cs typeface="Calibri"/>
              </a:rPr>
              <a:t>Ru</a:t>
            </a:r>
            <a:r>
              <a:rPr lang="en-US" sz="7200" b="1" spc="340" dirty="0">
                <a:solidFill>
                  <a:srgbClr val="FFFFFF"/>
                </a:solidFill>
                <a:cs typeface="Calibri"/>
              </a:rPr>
              <a:t>r</a:t>
            </a:r>
            <a:r>
              <a:rPr lang="en-US" sz="7200" b="1" spc="825" dirty="0">
                <a:solidFill>
                  <a:srgbClr val="FFFFFF"/>
                </a:solidFill>
                <a:cs typeface="Calibri"/>
              </a:rPr>
              <a:t>a</a:t>
            </a:r>
            <a:r>
              <a:rPr lang="en-US" sz="7200" b="1" spc="370" dirty="0">
                <a:solidFill>
                  <a:srgbClr val="FFFFFF"/>
                </a:solidFill>
                <a:cs typeface="Calibri"/>
              </a:rPr>
              <a:t>l</a:t>
            </a:r>
            <a:r>
              <a:rPr lang="en-US" sz="7200" b="1" spc="715" dirty="0">
                <a:solidFill>
                  <a:srgbClr val="FFFFFF"/>
                </a:solidFill>
                <a:cs typeface="Calibri"/>
              </a:rPr>
              <a:t> </a:t>
            </a:r>
            <a:r>
              <a:rPr lang="en-US" sz="7200" b="1" spc="1350" dirty="0">
                <a:solidFill>
                  <a:srgbClr val="FFFFFF"/>
                </a:solidFill>
                <a:cs typeface="Calibri"/>
              </a:rPr>
              <a:t>F</a:t>
            </a:r>
            <a:r>
              <a:rPr lang="en-US" sz="7200" b="1" spc="720" dirty="0">
                <a:solidFill>
                  <a:srgbClr val="FFFFFF"/>
                </a:solidFill>
                <a:cs typeface="Calibri"/>
              </a:rPr>
              <a:t>amilie</a:t>
            </a:r>
            <a:r>
              <a:rPr lang="en-US" sz="7200" b="1" spc="605" dirty="0">
                <a:solidFill>
                  <a:srgbClr val="FFFFFF"/>
                </a:solidFill>
                <a:cs typeface="Calibri"/>
              </a:rPr>
              <a:t>s</a:t>
            </a:r>
            <a:r>
              <a:rPr lang="en-US" sz="7200" b="1" spc="715" dirty="0">
                <a:solidFill>
                  <a:srgbClr val="FFFFFF"/>
                </a:solidFill>
                <a:cs typeface="Calibri"/>
              </a:rPr>
              <a:t> </a:t>
            </a:r>
            <a:r>
              <a:rPr lang="en-US" sz="7200" b="1" spc="1019" dirty="0">
                <a:solidFill>
                  <a:srgbClr val="FFFFFF"/>
                </a:solidFill>
                <a:cs typeface="Calibri"/>
              </a:rPr>
              <a:t>Speak</a:t>
            </a:r>
            <a:endParaRPr lang="en-US" sz="7200" dirty="0">
              <a:cs typeface="Calibri"/>
            </a:endParaRPr>
          </a:p>
        </p:txBody>
      </p:sp>
      <p:sp>
        <p:nvSpPr>
          <p:cNvPr id="13" name="TextBox 12"/>
          <p:cNvSpPr txBox="1"/>
          <p:nvPr/>
        </p:nvSpPr>
        <p:spPr>
          <a:xfrm>
            <a:off x="5091621" y="8988425"/>
            <a:ext cx="761747" cy="1754326"/>
          </a:xfrm>
          <a:prstGeom prst="rect">
            <a:avLst/>
          </a:prstGeom>
          <a:noFill/>
        </p:spPr>
        <p:txBody>
          <a:bodyPr wrap="none" rtlCol="0">
            <a:spAutoFit/>
          </a:bodyPr>
          <a:lstStyle/>
          <a:p>
            <a:endParaRPr lang="en-US" sz="3600" dirty="0" smtClean="0"/>
          </a:p>
          <a:p>
            <a:pPr marL="571500" indent="-571500">
              <a:buFont typeface="Arial" panose="020B0604020202020204" pitchFamily="34" charset="0"/>
              <a:buChar char="•"/>
            </a:pPr>
            <a:endParaRPr lang="en-US" sz="3600" dirty="0"/>
          </a:p>
          <a:p>
            <a:endParaRPr lang="en-US" sz="3600" dirty="0"/>
          </a:p>
        </p:txBody>
      </p:sp>
      <p:sp>
        <p:nvSpPr>
          <p:cNvPr id="2" name="Rectangle 1"/>
          <p:cNvSpPr/>
          <p:nvPr/>
        </p:nvSpPr>
        <p:spPr>
          <a:xfrm>
            <a:off x="4794250" y="2587625"/>
            <a:ext cx="10052050" cy="1569660"/>
          </a:xfrm>
          <a:prstGeom prst="rect">
            <a:avLst/>
          </a:prstGeom>
        </p:spPr>
        <p:txBody>
          <a:bodyPr>
            <a:spAutoFit/>
          </a:bodyPr>
          <a:lstStyle/>
          <a:p>
            <a:pPr algn="ctr"/>
            <a:r>
              <a:rPr lang="en-US" altLang="ja-JP" sz="4800" b="1" dirty="0">
                <a:solidFill>
                  <a:srgbClr val="008000"/>
                </a:solidFill>
              </a:rPr>
              <a:t>Rural Families Speak</a:t>
            </a:r>
            <a:br>
              <a:rPr lang="en-US" altLang="ja-JP" sz="4800" b="1" dirty="0">
                <a:solidFill>
                  <a:srgbClr val="008000"/>
                </a:solidFill>
              </a:rPr>
            </a:br>
            <a:r>
              <a:rPr lang="en-US" altLang="ja-JP" sz="4800" b="1" dirty="0">
                <a:solidFill>
                  <a:srgbClr val="008000"/>
                </a:solidFill>
              </a:rPr>
              <a:t>(RFS)</a:t>
            </a:r>
            <a:endParaRPr lang="en-US" sz="4800" b="1" dirty="0">
              <a:solidFill>
                <a:srgbClr val="008000"/>
              </a:solidFill>
            </a:endParaRPr>
          </a:p>
        </p:txBody>
      </p:sp>
      <p:graphicFrame>
        <p:nvGraphicFramePr>
          <p:cNvPr id="9" name="Group 19"/>
          <p:cNvGraphicFramePr>
            <a:graphicFrameLocks/>
          </p:cNvGraphicFramePr>
          <p:nvPr>
            <p:extLst>
              <p:ext uri="{D42A27DB-BD31-4B8C-83A1-F6EECF244321}">
                <p14:modId xmlns:p14="http://schemas.microsoft.com/office/powerpoint/2010/main" val="396212849"/>
              </p:ext>
            </p:extLst>
          </p:nvPr>
        </p:nvGraphicFramePr>
        <p:xfrm>
          <a:off x="1340273" y="4645025"/>
          <a:ext cx="17926156" cy="1896259"/>
        </p:xfrm>
        <a:graphic>
          <a:graphicData uri="http://schemas.openxmlformats.org/drawingml/2006/table">
            <a:tbl>
              <a:tblPr/>
              <a:tblGrid>
                <a:gridCol w="17926156"/>
              </a:tblGrid>
              <a:tr h="1896259">
                <a:tc>
                  <a:txBody>
                    <a:bodyPr/>
                    <a:lstStyle/>
                    <a:p>
                      <a:pPr marL="0" marR="0" lvl="0" indent="0" algn="l" defTabSz="914400" rtl="0" eaLnBrk="1" fontAlgn="base" latinLnBrk="0" hangingPunct="1">
                        <a:lnSpc>
                          <a:spcPct val="90000"/>
                        </a:lnSpc>
                        <a:spcBef>
                          <a:spcPct val="50000"/>
                        </a:spcBef>
                        <a:spcAft>
                          <a:spcPct val="0"/>
                        </a:spcAft>
                        <a:buClr>
                          <a:schemeClr val="folHlink"/>
                        </a:buClr>
                        <a:buSzPct val="90000"/>
                        <a:buFont typeface="Wingdings" pitchFamily="2" charset="2"/>
                        <a:buNone/>
                        <a:tabLst/>
                      </a:pPr>
                      <a:r>
                        <a:rPr kumimoji="0" lang="en-US" altLang="ja-JP" sz="4400" b="0" i="0" u="none" strike="noStrike" cap="none" normalizeH="0" baseline="0" dirty="0" smtClean="0">
                          <a:ln>
                            <a:noFill/>
                          </a:ln>
                          <a:solidFill>
                            <a:schemeClr val="tx1"/>
                          </a:solidFill>
                          <a:effectLst/>
                          <a:latin typeface="Arial" charset="0"/>
                          <a:ea typeface="ＭＳ Ｐゴシック" pitchFamily="34" charset="-128"/>
                        </a:rPr>
                        <a:t>Goal: L</a:t>
                      </a:r>
                      <a:r>
                        <a:rPr kumimoji="0" lang="en-US" sz="4400" b="0" i="0" u="none" strike="noStrike" cap="none" normalizeH="0" baseline="0" dirty="0" smtClean="0">
                          <a:ln>
                            <a:noFill/>
                          </a:ln>
                          <a:solidFill>
                            <a:schemeClr val="tx1"/>
                          </a:solidFill>
                          <a:effectLst/>
                          <a:latin typeface="Arial" charset="0"/>
                        </a:rPr>
                        <a:t>ongitudinal research project focusing on functioning and well-being of rural low income families in context of welfare reform</a:t>
                      </a:r>
                      <a:r>
                        <a:rPr kumimoji="0" lang="en-US" altLang="ja-JP" sz="4400" b="0" i="0" u="none" strike="noStrike" cap="none" normalizeH="0" baseline="0" dirty="0" smtClean="0">
                          <a:ln>
                            <a:noFill/>
                          </a:ln>
                          <a:solidFill>
                            <a:schemeClr val="tx1"/>
                          </a:solidFill>
                          <a:effectLst/>
                          <a:latin typeface="Arial" charset="0"/>
                          <a:ea typeface="ＭＳ Ｐゴシック" pitchFamily="34" charset="-128"/>
                        </a:rPr>
                        <a:t>                                 </a:t>
                      </a:r>
                      <a:endParaRPr kumimoji="0" lang="ja-JP" altLang="en-US" sz="4400" b="0" i="0" u="none" strike="noStrike" cap="none" normalizeH="0" baseline="0" dirty="0" smtClean="0">
                        <a:ln>
                          <a:noFill/>
                        </a:ln>
                        <a:solidFill>
                          <a:schemeClr val="tx1"/>
                        </a:solidFill>
                        <a:effectLst/>
                        <a:latin typeface="Arial" charset="0"/>
                        <a:ea typeface="ＭＳ Ｐゴシック" pitchFamily="34" charset="-128"/>
                      </a:endParaRPr>
                    </a:p>
                  </a:txBody>
                  <a:tcPr marL="201041" marR="201041" marT="100521" marB="10052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 name="Rectangle 5"/>
          <p:cNvSpPr/>
          <p:nvPr/>
        </p:nvSpPr>
        <p:spPr>
          <a:xfrm>
            <a:off x="1453528" y="7159625"/>
            <a:ext cx="13703922" cy="5447645"/>
          </a:xfrm>
          <a:prstGeom prst="rect">
            <a:avLst/>
          </a:prstGeom>
        </p:spPr>
        <p:txBody>
          <a:bodyPr wrap="square">
            <a:spAutoFit/>
          </a:bodyPr>
          <a:lstStyle/>
          <a:p>
            <a:pPr marL="753900" indent="-753900">
              <a:spcBef>
                <a:spcPct val="20000"/>
              </a:spcBef>
              <a:buClr>
                <a:schemeClr val="folHlink"/>
              </a:buClr>
              <a:buSzPct val="90000"/>
              <a:buFont typeface="Wingdings" pitchFamily="2" charset="2"/>
              <a:buChar char="n"/>
            </a:pPr>
            <a:r>
              <a:rPr lang="en-US" sz="4000" dirty="0"/>
              <a:t>1998-2008</a:t>
            </a:r>
          </a:p>
          <a:p>
            <a:pPr marL="753900" indent="-753900">
              <a:spcBef>
                <a:spcPct val="20000"/>
              </a:spcBef>
              <a:buClr>
                <a:schemeClr val="folHlink"/>
              </a:buClr>
              <a:buSzPct val="90000"/>
              <a:buFont typeface="Wingdings" pitchFamily="2" charset="2"/>
              <a:buChar char="n"/>
            </a:pPr>
            <a:r>
              <a:rPr lang="en-US" sz="4000" dirty="0"/>
              <a:t>Multi-state project with 17 universities sponsored by Agricultural Experiment Stations and Cooperative Extension </a:t>
            </a:r>
            <a:r>
              <a:rPr lang="en-US" sz="4000" dirty="0" smtClean="0"/>
              <a:t>Services</a:t>
            </a:r>
            <a:r>
              <a:rPr lang="en-US" sz="4000" dirty="0"/>
              <a:t>;</a:t>
            </a:r>
            <a:r>
              <a:rPr lang="en-US" sz="4000" dirty="0" smtClean="0"/>
              <a:t> </a:t>
            </a:r>
            <a:r>
              <a:rPr lang="en-US" sz="4000" dirty="0"/>
              <a:t>awarded USDA/CSREES National Research Initiative Cooperative Grants Program (NRICGP) grants (2001-30541-10215, 2002-35401-11591, and 2004-35401-14938</a:t>
            </a:r>
            <a:r>
              <a:rPr lang="en-US" sz="4000" dirty="0" smtClean="0"/>
              <a:t>)</a:t>
            </a:r>
            <a:endParaRPr lang="en-US" sz="4000" dirty="0"/>
          </a:p>
          <a:p>
            <a:pPr marL="753900" indent="-753900">
              <a:lnSpc>
                <a:spcPct val="90000"/>
              </a:lnSpc>
              <a:spcBef>
                <a:spcPct val="70000"/>
              </a:spcBef>
              <a:buClr>
                <a:schemeClr val="folHlink"/>
              </a:buClr>
              <a:buSzPct val="90000"/>
              <a:buFont typeface="Wingdings" pitchFamily="2" charset="2"/>
              <a:buChar char="n"/>
            </a:pPr>
            <a:r>
              <a:rPr lang="en-US" altLang="ja-JP" sz="4000" dirty="0"/>
              <a:t>17 States:  CA, IA, IN, KY, LA, MD, MA, MI, MN, NE, NH, NY, OH, OR, SD, WY(wave1 only), </a:t>
            </a:r>
            <a:r>
              <a:rPr lang="en-US" altLang="ja-JP" sz="4000" dirty="0" smtClean="0"/>
              <a:t>WV</a:t>
            </a:r>
            <a:endParaRPr lang="en-US" altLang="ja-JP" sz="4000"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62250" y="7388225"/>
            <a:ext cx="2188564" cy="2758190"/>
          </a:xfrm>
          <a:prstGeom prst="rect">
            <a:avLst/>
          </a:prstGeom>
        </p:spPr>
      </p:pic>
    </p:spTree>
    <p:extLst>
      <p:ext uri="{BB962C8B-B14F-4D97-AF65-F5344CB8AC3E}">
        <p14:creationId xmlns:p14="http://schemas.microsoft.com/office/powerpoint/2010/main" val="30606063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4"/>
          <p:cNvSpPr/>
          <p:nvPr/>
        </p:nvSpPr>
        <p:spPr>
          <a:xfrm>
            <a:off x="209710" y="135115"/>
            <a:ext cx="895023" cy="1404791"/>
          </a:xfrm>
          <a:prstGeom prst="rect">
            <a:avLst/>
          </a:prstGeom>
          <a:blipFill>
            <a:blip r:embed="rId4" cstate="print"/>
            <a:stretch>
              <a:fillRect/>
            </a:stretch>
          </a:blipFill>
        </p:spPr>
        <p:txBody>
          <a:bodyPr wrap="square" lIns="0" tIns="0" rIns="0" bIns="0" rtlCol="0"/>
          <a:lstStyle/>
          <a:p>
            <a:endParaRPr/>
          </a:p>
        </p:txBody>
      </p:sp>
      <p:sp>
        <p:nvSpPr>
          <p:cNvPr id="5" name="Rectangle 4"/>
          <p:cNvSpPr/>
          <p:nvPr/>
        </p:nvSpPr>
        <p:spPr>
          <a:xfrm>
            <a:off x="1479045" y="339577"/>
            <a:ext cx="10121360" cy="1200329"/>
          </a:xfrm>
          <a:prstGeom prst="rect">
            <a:avLst/>
          </a:prstGeom>
        </p:spPr>
        <p:txBody>
          <a:bodyPr wrap="none">
            <a:spAutoFit/>
          </a:bodyPr>
          <a:lstStyle/>
          <a:p>
            <a:pPr marL="12700">
              <a:lnSpc>
                <a:spcPct val="100000"/>
              </a:lnSpc>
            </a:pPr>
            <a:r>
              <a:rPr lang="en-US" sz="7200" b="1" spc="990" dirty="0">
                <a:solidFill>
                  <a:srgbClr val="FFFFFF"/>
                </a:solidFill>
                <a:cs typeface="Calibri"/>
              </a:rPr>
              <a:t>Ru</a:t>
            </a:r>
            <a:r>
              <a:rPr lang="en-US" sz="7200" b="1" spc="340" dirty="0">
                <a:solidFill>
                  <a:srgbClr val="FFFFFF"/>
                </a:solidFill>
                <a:cs typeface="Calibri"/>
              </a:rPr>
              <a:t>r</a:t>
            </a:r>
            <a:r>
              <a:rPr lang="en-US" sz="7200" b="1" spc="825" dirty="0">
                <a:solidFill>
                  <a:srgbClr val="FFFFFF"/>
                </a:solidFill>
                <a:cs typeface="Calibri"/>
              </a:rPr>
              <a:t>a</a:t>
            </a:r>
            <a:r>
              <a:rPr lang="en-US" sz="7200" b="1" spc="370" dirty="0">
                <a:solidFill>
                  <a:srgbClr val="FFFFFF"/>
                </a:solidFill>
                <a:cs typeface="Calibri"/>
              </a:rPr>
              <a:t>l</a:t>
            </a:r>
            <a:r>
              <a:rPr lang="en-US" sz="7200" b="1" spc="715" dirty="0">
                <a:solidFill>
                  <a:srgbClr val="FFFFFF"/>
                </a:solidFill>
                <a:cs typeface="Calibri"/>
              </a:rPr>
              <a:t> </a:t>
            </a:r>
            <a:r>
              <a:rPr lang="en-US" sz="7200" b="1" spc="1350" dirty="0">
                <a:solidFill>
                  <a:srgbClr val="FFFFFF"/>
                </a:solidFill>
                <a:cs typeface="Calibri"/>
              </a:rPr>
              <a:t>F</a:t>
            </a:r>
            <a:r>
              <a:rPr lang="en-US" sz="7200" b="1" spc="720" dirty="0">
                <a:solidFill>
                  <a:srgbClr val="FFFFFF"/>
                </a:solidFill>
                <a:cs typeface="Calibri"/>
              </a:rPr>
              <a:t>amilie</a:t>
            </a:r>
            <a:r>
              <a:rPr lang="en-US" sz="7200" b="1" spc="605" dirty="0">
                <a:solidFill>
                  <a:srgbClr val="FFFFFF"/>
                </a:solidFill>
                <a:cs typeface="Calibri"/>
              </a:rPr>
              <a:t>s</a:t>
            </a:r>
            <a:r>
              <a:rPr lang="en-US" sz="7200" b="1" spc="715" dirty="0">
                <a:solidFill>
                  <a:srgbClr val="FFFFFF"/>
                </a:solidFill>
                <a:cs typeface="Calibri"/>
              </a:rPr>
              <a:t> </a:t>
            </a:r>
            <a:r>
              <a:rPr lang="en-US" sz="7200" b="1" spc="1019" dirty="0">
                <a:solidFill>
                  <a:srgbClr val="FFFFFF"/>
                </a:solidFill>
                <a:cs typeface="Calibri"/>
              </a:rPr>
              <a:t>Speak</a:t>
            </a:r>
            <a:endParaRPr lang="en-US" sz="7200" dirty="0">
              <a:cs typeface="Calibri"/>
            </a:endParaRPr>
          </a:p>
        </p:txBody>
      </p:sp>
      <p:sp>
        <p:nvSpPr>
          <p:cNvPr id="13" name="TextBox 12"/>
          <p:cNvSpPr txBox="1"/>
          <p:nvPr/>
        </p:nvSpPr>
        <p:spPr>
          <a:xfrm>
            <a:off x="5091621" y="8988425"/>
            <a:ext cx="761747" cy="1754326"/>
          </a:xfrm>
          <a:prstGeom prst="rect">
            <a:avLst/>
          </a:prstGeom>
          <a:noFill/>
        </p:spPr>
        <p:txBody>
          <a:bodyPr wrap="none" rtlCol="0">
            <a:spAutoFit/>
          </a:bodyPr>
          <a:lstStyle/>
          <a:p>
            <a:endParaRPr lang="en-US" sz="3600" dirty="0" smtClean="0"/>
          </a:p>
          <a:p>
            <a:pPr marL="571500" indent="-571500">
              <a:buFont typeface="Arial" panose="020B0604020202020204" pitchFamily="34" charset="0"/>
              <a:buChar char="•"/>
            </a:pPr>
            <a:endParaRPr lang="en-US" sz="3600" dirty="0"/>
          </a:p>
          <a:p>
            <a:endParaRPr lang="en-US" sz="3600" dirty="0"/>
          </a:p>
        </p:txBody>
      </p:sp>
      <p:sp>
        <p:nvSpPr>
          <p:cNvPr id="3" name="Rectangle 2"/>
          <p:cNvSpPr/>
          <p:nvPr/>
        </p:nvSpPr>
        <p:spPr>
          <a:xfrm>
            <a:off x="7300910" y="1978025"/>
            <a:ext cx="4289957" cy="707886"/>
          </a:xfrm>
          <a:prstGeom prst="rect">
            <a:avLst/>
          </a:prstGeom>
        </p:spPr>
        <p:txBody>
          <a:bodyPr wrap="none">
            <a:spAutoFit/>
          </a:bodyPr>
          <a:lstStyle/>
          <a:p>
            <a:pPr algn="ctr"/>
            <a:r>
              <a:rPr lang="en-US" sz="4000" dirty="0">
                <a:solidFill>
                  <a:schemeClr val="tx2"/>
                </a:solidFill>
                <a:latin typeface="Times New Roman" pitchFamily="18" charset="0"/>
              </a:rPr>
              <a:t>Participating States </a:t>
            </a:r>
          </a:p>
        </p:txBody>
      </p:sp>
      <p:graphicFrame>
        <p:nvGraphicFramePr>
          <p:cNvPr id="10" name="Object 4"/>
          <p:cNvGraphicFramePr>
            <a:graphicFrameLocks noChangeAspect="1"/>
          </p:cNvGraphicFramePr>
          <p:nvPr/>
        </p:nvGraphicFramePr>
        <p:xfrm>
          <a:off x="1507807" y="2849668"/>
          <a:ext cx="17591088" cy="11727392"/>
        </p:xfrm>
        <a:graphic>
          <a:graphicData uri="http://schemas.openxmlformats.org/presentationml/2006/ole">
            <mc:AlternateContent xmlns:mc="http://schemas.openxmlformats.org/markup-compatibility/2006">
              <mc:Choice xmlns:v="urn:schemas-microsoft-com:vml" Requires="v">
                <p:oleObj spid="_x0000_s2055" name="Photo Editor Photo" r:id="rId5" imgW="3858164" imgH="2572109" progId="">
                  <p:embed/>
                </p:oleObj>
              </mc:Choice>
              <mc:Fallback>
                <p:oleObj name="Photo Editor Photo" r:id="rId5" imgW="3858164" imgH="2572109" progId="">
                  <p:embed/>
                  <p:pic>
                    <p:nvPicPr>
                      <p:cNvPr id="0" name=""/>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07807" y="2849668"/>
                        <a:ext cx="17591088" cy="11727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9512828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4"/>
          <p:cNvSpPr/>
          <p:nvPr/>
        </p:nvSpPr>
        <p:spPr>
          <a:xfrm>
            <a:off x="209710" y="135115"/>
            <a:ext cx="895023" cy="1404791"/>
          </a:xfrm>
          <a:prstGeom prst="rect">
            <a:avLst/>
          </a:prstGeom>
          <a:blipFill>
            <a:blip r:embed="rId3" cstate="print"/>
            <a:stretch>
              <a:fillRect/>
            </a:stretch>
          </a:blipFill>
        </p:spPr>
        <p:txBody>
          <a:bodyPr wrap="square" lIns="0" tIns="0" rIns="0" bIns="0" rtlCol="0"/>
          <a:lstStyle/>
          <a:p>
            <a:endParaRPr/>
          </a:p>
        </p:txBody>
      </p:sp>
      <p:sp>
        <p:nvSpPr>
          <p:cNvPr id="5" name="Rectangle 4"/>
          <p:cNvSpPr/>
          <p:nvPr/>
        </p:nvSpPr>
        <p:spPr>
          <a:xfrm>
            <a:off x="1479045" y="339577"/>
            <a:ext cx="10121360" cy="1200329"/>
          </a:xfrm>
          <a:prstGeom prst="rect">
            <a:avLst/>
          </a:prstGeom>
        </p:spPr>
        <p:txBody>
          <a:bodyPr wrap="none">
            <a:spAutoFit/>
          </a:bodyPr>
          <a:lstStyle/>
          <a:p>
            <a:pPr marL="12700">
              <a:lnSpc>
                <a:spcPct val="100000"/>
              </a:lnSpc>
            </a:pPr>
            <a:r>
              <a:rPr lang="en-US" sz="7200" b="1" spc="990" dirty="0">
                <a:solidFill>
                  <a:srgbClr val="FFFFFF"/>
                </a:solidFill>
                <a:cs typeface="Calibri"/>
              </a:rPr>
              <a:t>Ru</a:t>
            </a:r>
            <a:r>
              <a:rPr lang="en-US" sz="7200" b="1" spc="340" dirty="0">
                <a:solidFill>
                  <a:srgbClr val="FFFFFF"/>
                </a:solidFill>
                <a:cs typeface="Calibri"/>
              </a:rPr>
              <a:t>r</a:t>
            </a:r>
            <a:r>
              <a:rPr lang="en-US" sz="7200" b="1" spc="825" dirty="0">
                <a:solidFill>
                  <a:srgbClr val="FFFFFF"/>
                </a:solidFill>
                <a:cs typeface="Calibri"/>
              </a:rPr>
              <a:t>a</a:t>
            </a:r>
            <a:r>
              <a:rPr lang="en-US" sz="7200" b="1" spc="370" dirty="0">
                <a:solidFill>
                  <a:srgbClr val="FFFFFF"/>
                </a:solidFill>
                <a:cs typeface="Calibri"/>
              </a:rPr>
              <a:t>l</a:t>
            </a:r>
            <a:r>
              <a:rPr lang="en-US" sz="7200" b="1" spc="715" dirty="0">
                <a:solidFill>
                  <a:srgbClr val="FFFFFF"/>
                </a:solidFill>
                <a:cs typeface="Calibri"/>
              </a:rPr>
              <a:t> </a:t>
            </a:r>
            <a:r>
              <a:rPr lang="en-US" sz="7200" b="1" spc="1350" dirty="0">
                <a:solidFill>
                  <a:srgbClr val="FFFFFF"/>
                </a:solidFill>
                <a:cs typeface="Calibri"/>
              </a:rPr>
              <a:t>F</a:t>
            </a:r>
            <a:r>
              <a:rPr lang="en-US" sz="7200" b="1" spc="720" dirty="0">
                <a:solidFill>
                  <a:srgbClr val="FFFFFF"/>
                </a:solidFill>
                <a:cs typeface="Calibri"/>
              </a:rPr>
              <a:t>amilie</a:t>
            </a:r>
            <a:r>
              <a:rPr lang="en-US" sz="7200" b="1" spc="605" dirty="0">
                <a:solidFill>
                  <a:srgbClr val="FFFFFF"/>
                </a:solidFill>
                <a:cs typeface="Calibri"/>
              </a:rPr>
              <a:t>s</a:t>
            </a:r>
            <a:r>
              <a:rPr lang="en-US" sz="7200" b="1" spc="715" dirty="0">
                <a:solidFill>
                  <a:srgbClr val="FFFFFF"/>
                </a:solidFill>
                <a:cs typeface="Calibri"/>
              </a:rPr>
              <a:t> </a:t>
            </a:r>
            <a:r>
              <a:rPr lang="en-US" sz="7200" b="1" spc="1019" dirty="0">
                <a:solidFill>
                  <a:srgbClr val="FFFFFF"/>
                </a:solidFill>
                <a:cs typeface="Calibri"/>
              </a:rPr>
              <a:t>Speak</a:t>
            </a:r>
            <a:endParaRPr lang="en-US" sz="7200" dirty="0">
              <a:cs typeface="Calibri"/>
            </a:endParaRPr>
          </a:p>
        </p:txBody>
      </p:sp>
      <p:sp>
        <p:nvSpPr>
          <p:cNvPr id="13" name="TextBox 12"/>
          <p:cNvSpPr txBox="1"/>
          <p:nvPr/>
        </p:nvSpPr>
        <p:spPr>
          <a:xfrm>
            <a:off x="5091621" y="8988425"/>
            <a:ext cx="761747" cy="1754326"/>
          </a:xfrm>
          <a:prstGeom prst="rect">
            <a:avLst/>
          </a:prstGeom>
          <a:noFill/>
        </p:spPr>
        <p:txBody>
          <a:bodyPr wrap="none" rtlCol="0">
            <a:spAutoFit/>
          </a:bodyPr>
          <a:lstStyle/>
          <a:p>
            <a:endParaRPr lang="en-US" sz="3600" dirty="0" smtClean="0"/>
          </a:p>
          <a:p>
            <a:pPr marL="571500" indent="-571500">
              <a:buFont typeface="Arial" panose="020B0604020202020204" pitchFamily="34" charset="0"/>
              <a:buChar char="•"/>
            </a:pPr>
            <a:endParaRPr lang="en-US" sz="3600" dirty="0"/>
          </a:p>
          <a:p>
            <a:endParaRPr lang="en-US" sz="3600" dirty="0"/>
          </a:p>
        </p:txBody>
      </p:sp>
      <p:sp>
        <p:nvSpPr>
          <p:cNvPr id="6" name="TextBox 5"/>
          <p:cNvSpPr txBox="1"/>
          <p:nvPr/>
        </p:nvSpPr>
        <p:spPr>
          <a:xfrm>
            <a:off x="2113787" y="3806825"/>
            <a:ext cx="8851876" cy="6370975"/>
          </a:xfrm>
          <a:prstGeom prst="rect">
            <a:avLst/>
          </a:prstGeom>
          <a:noFill/>
        </p:spPr>
        <p:txBody>
          <a:bodyPr wrap="square" rtlCol="0">
            <a:spAutoFit/>
          </a:bodyPr>
          <a:lstStyle/>
          <a:p>
            <a:r>
              <a:rPr lang="en-US" sz="4000" b="1" dirty="0" smtClean="0"/>
              <a:t>Theoretical Frameworks</a:t>
            </a:r>
          </a:p>
          <a:p>
            <a:endParaRPr lang="en-US" sz="4000" dirty="0" smtClean="0"/>
          </a:p>
          <a:p>
            <a:pPr marL="571500" indent="-571500">
              <a:buFont typeface="Arial" panose="020B0604020202020204" pitchFamily="34" charset="0"/>
              <a:buChar char="•"/>
            </a:pPr>
            <a:r>
              <a:rPr lang="en-US" sz="3200" dirty="0" smtClean="0"/>
              <a:t>Human Ecology and Family Ecology Theories</a:t>
            </a:r>
          </a:p>
          <a:p>
            <a:pPr marL="571500" indent="-571500">
              <a:buFont typeface="Arial" panose="020B0604020202020204" pitchFamily="34" charset="0"/>
              <a:buChar char="•"/>
            </a:pPr>
            <a:endParaRPr lang="en-US" sz="3200" dirty="0" smtClean="0"/>
          </a:p>
          <a:p>
            <a:pPr marL="457200" indent="-457200">
              <a:buFont typeface="Arial" panose="020B0604020202020204" pitchFamily="34" charset="0"/>
              <a:buChar char="•"/>
            </a:pPr>
            <a:r>
              <a:rPr lang="en-US" sz="3200" dirty="0" smtClean="0"/>
              <a:t> Human Capital Theory</a:t>
            </a:r>
          </a:p>
          <a:p>
            <a:pPr marL="457200" indent="-457200">
              <a:buFont typeface="Arial" panose="020B0604020202020204" pitchFamily="34" charset="0"/>
              <a:buChar char="•"/>
            </a:pPr>
            <a:endParaRPr lang="en-US" sz="3200" dirty="0" smtClean="0"/>
          </a:p>
          <a:p>
            <a:pPr marL="457200" indent="-457200">
              <a:buFont typeface="Arial" panose="020B0604020202020204" pitchFamily="34" charset="0"/>
              <a:buChar char="•"/>
            </a:pPr>
            <a:r>
              <a:rPr lang="en-US" sz="3200" dirty="0" smtClean="0"/>
              <a:t>Others specific to research questions and 	discipline</a:t>
            </a:r>
          </a:p>
          <a:p>
            <a:r>
              <a:rPr lang="en-US" sz="3200" dirty="0" smtClean="0"/>
              <a:t>	</a:t>
            </a:r>
          </a:p>
          <a:p>
            <a:r>
              <a:rPr lang="en-US" sz="3200" dirty="0" smtClean="0"/>
              <a:t>Multidisciplinary approach to tell the stories of</a:t>
            </a:r>
          </a:p>
          <a:p>
            <a:r>
              <a:rPr lang="en-US" sz="3200" dirty="0"/>
              <a:t> </a:t>
            </a:r>
            <a:r>
              <a:rPr lang="en-US" sz="3200" dirty="0" smtClean="0"/>
              <a:t>  the families holistically</a:t>
            </a:r>
          </a:p>
          <a:p>
            <a:r>
              <a:rPr lang="en-US" sz="3200" dirty="0" smtClean="0"/>
              <a:t>	</a:t>
            </a:r>
            <a:r>
              <a:rPr lang="en-US" sz="4000" dirty="0" smtClean="0"/>
              <a:t> </a:t>
            </a:r>
            <a:endParaRPr lang="en-US" sz="4000" dirty="0"/>
          </a:p>
        </p:txBody>
      </p:sp>
      <p:pic>
        <p:nvPicPr>
          <p:cNvPr id="9" name="Picture 1"/>
          <p:cNvPicPr>
            <a:picLocks noChangeAspect="1" noChangeArrowheads="1"/>
          </p:cNvPicPr>
          <p:nvPr/>
        </p:nvPicPr>
        <p:blipFill>
          <a:blip r:embed="rId4" cstate="print"/>
          <a:srcRect/>
          <a:stretch>
            <a:fillRect/>
          </a:stretch>
        </p:blipFill>
        <p:spPr bwMode="auto">
          <a:xfrm>
            <a:off x="11880850" y="8988425"/>
            <a:ext cx="6013118" cy="3524519"/>
          </a:xfrm>
          <a:prstGeom prst="rect">
            <a:avLst/>
          </a:prstGeom>
          <a:noFill/>
          <a:ln w="9525">
            <a:noFill/>
            <a:miter lim="800000"/>
            <a:headEnd/>
            <a:tailEnd/>
          </a:ln>
        </p:spPr>
      </p:pic>
    </p:spTree>
    <p:extLst>
      <p:ext uri="{BB962C8B-B14F-4D97-AF65-F5344CB8AC3E}">
        <p14:creationId xmlns:p14="http://schemas.microsoft.com/office/powerpoint/2010/main" val="18410929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4"/>
          <p:cNvSpPr/>
          <p:nvPr/>
        </p:nvSpPr>
        <p:spPr>
          <a:xfrm>
            <a:off x="209710" y="135115"/>
            <a:ext cx="895023" cy="1404791"/>
          </a:xfrm>
          <a:prstGeom prst="rect">
            <a:avLst/>
          </a:prstGeom>
          <a:blipFill>
            <a:blip r:embed="rId3" cstate="print"/>
            <a:stretch>
              <a:fillRect/>
            </a:stretch>
          </a:blipFill>
        </p:spPr>
        <p:txBody>
          <a:bodyPr wrap="square" lIns="0" tIns="0" rIns="0" bIns="0" rtlCol="0"/>
          <a:lstStyle/>
          <a:p>
            <a:endParaRPr/>
          </a:p>
        </p:txBody>
      </p:sp>
      <p:sp>
        <p:nvSpPr>
          <p:cNvPr id="5" name="Rectangle 4"/>
          <p:cNvSpPr/>
          <p:nvPr/>
        </p:nvSpPr>
        <p:spPr>
          <a:xfrm>
            <a:off x="1479045" y="339577"/>
            <a:ext cx="10121360" cy="1200329"/>
          </a:xfrm>
          <a:prstGeom prst="rect">
            <a:avLst/>
          </a:prstGeom>
        </p:spPr>
        <p:txBody>
          <a:bodyPr wrap="none">
            <a:spAutoFit/>
          </a:bodyPr>
          <a:lstStyle/>
          <a:p>
            <a:pPr marL="12700">
              <a:lnSpc>
                <a:spcPct val="100000"/>
              </a:lnSpc>
            </a:pPr>
            <a:r>
              <a:rPr lang="en-US" sz="7200" b="1" spc="990" dirty="0">
                <a:solidFill>
                  <a:srgbClr val="FFFFFF"/>
                </a:solidFill>
                <a:cs typeface="Calibri"/>
              </a:rPr>
              <a:t>Ru</a:t>
            </a:r>
            <a:r>
              <a:rPr lang="en-US" sz="7200" b="1" spc="340" dirty="0">
                <a:solidFill>
                  <a:srgbClr val="FFFFFF"/>
                </a:solidFill>
                <a:cs typeface="Calibri"/>
              </a:rPr>
              <a:t>r</a:t>
            </a:r>
            <a:r>
              <a:rPr lang="en-US" sz="7200" b="1" spc="825" dirty="0">
                <a:solidFill>
                  <a:srgbClr val="FFFFFF"/>
                </a:solidFill>
                <a:cs typeface="Calibri"/>
              </a:rPr>
              <a:t>a</a:t>
            </a:r>
            <a:r>
              <a:rPr lang="en-US" sz="7200" b="1" spc="370" dirty="0">
                <a:solidFill>
                  <a:srgbClr val="FFFFFF"/>
                </a:solidFill>
                <a:cs typeface="Calibri"/>
              </a:rPr>
              <a:t>l</a:t>
            </a:r>
            <a:r>
              <a:rPr lang="en-US" sz="7200" b="1" spc="715" dirty="0">
                <a:solidFill>
                  <a:srgbClr val="FFFFFF"/>
                </a:solidFill>
                <a:cs typeface="Calibri"/>
              </a:rPr>
              <a:t> </a:t>
            </a:r>
            <a:r>
              <a:rPr lang="en-US" sz="7200" b="1" spc="1350" dirty="0">
                <a:solidFill>
                  <a:srgbClr val="FFFFFF"/>
                </a:solidFill>
                <a:cs typeface="Calibri"/>
              </a:rPr>
              <a:t>F</a:t>
            </a:r>
            <a:r>
              <a:rPr lang="en-US" sz="7200" b="1" spc="720" dirty="0">
                <a:solidFill>
                  <a:srgbClr val="FFFFFF"/>
                </a:solidFill>
                <a:cs typeface="Calibri"/>
              </a:rPr>
              <a:t>amilie</a:t>
            </a:r>
            <a:r>
              <a:rPr lang="en-US" sz="7200" b="1" spc="605" dirty="0">
                <a:solidFill>
                  <a:srgbClr val="FFFFFF"/>
                </a:solidFill>
                <a:cs typeface="Calibri"/>
              </a:rPr>
              <a:t>s</a:t>
            </a:r>
            <a:r>
              <a:rPr lang="en-US" sz="7200" b="1" spc="715" dirty="0">
                <a:solidFill>
                  <a:srgbClr val="FFFFFF"/>
                </a:solidFill>
                <a:cs typeface="Calibri"/>
              </a:rPr>
              <a:t> </a:t>
            </a:r>
            <a:r>
              <a:rPr lang="en-US" sz="7200" b="1" spc="1019" dirty="0">
                <a:solidFill>
                  <a:srgbClr val="FFFFFF"/>
                </a:solidFill>
                <a:cs typeface="Calibri"/>
              </a:rPr>
              <a:t>Speak</a:t>
            </a:r>
            <a:endParaRPr lang="en-US" sz="7200" dirty="0">
              <a:cs typeface="Calibri"/>
            </a:endParaRPr>
          </a:p>
        </p:txBody>
      </p:sp>
      <p:sp>
        <p:nvSpPr>
          <p:cNvPr id="13" name="TextBox 12"/>
          <p:cNvSpPr txBox="1"/>
          <p:nvPr/>
        </p:nvSpPr>
        <p:spPr>
          <a:xfrm>
            <a:off x="5091621" y="8988425"/>
            <a:ext cx="761747" cy="1754326"/>
          </a:xfrm>
          <a:prstGeom prst="rect">
            <a:avLst/>
          </a:prstGeom>
          <a:noFill/>
        </p:spPr>
        <p:txBody>
          <a:bodyPr wrap="none" rtlCol="0">
            <a:spAutoFit/>
          </a:bodyPr>
          <a:lstStyle/>
          <a:p>
            <a:endParaRPr lang="en-US" sz="3600" dirty="0" smtClean="0"/>
          </a:p>
          <a:p>
            <a:pPr marL="571500" indent="-571500">
              <a:buFont typeface="Arial" panose="020B0604020202020204" pitchFamily="34" charset="0"/>
              <a:buChar char="•"/>
            </a:pPr>
            <a:endParaRPr lang="en-US" sz="3600" dirty="0"/>
          </a:p>
          <a:p>
            <a:endParaRPr lang="en-US" sz="3600" dirty="0"/>
          </a:p>
        </p:txBody>
      </p:sp>
      <p:sp>
        <p:nvSpPr>
          <p:cNvPr id="2" name="TextBox 1"/>
          <p:cNvSpPr txBox="1"/>
          <p:nvPr/>
        </p:nvSpPr>
        <p:spPr>
          <a:xfrm>
            <a:off x="1898650" y="2054225"/>
            <a:ext cx="16535400" cy="8125301"/>
          </a:xfrm>
          <a:prstGeom prst="rect">
            <a:avLst/>
          </a:prstGeom>
          <a:noFill/>
        </p:spPr>
        <p:txBody>
          <a:bodyPr wrap="square" numCol="1" rtlCol="0">
            <a:spAutoFit/>
          </a:bodyPr>
          <a:lstStyle/>
          <a:p>
            <a:r>
              <a:rPr lang="en-US" sz="4400" dirty="0" smtClean="0"/>
              <a:t>Research questions designed to tell the mothers’ stories</a:t>
            </a:r>
          </a:p>
          <a:p>
            <a:r>
              <a:rPr lang="en-US" sz="4400" dirty="0" smtClean="0"/>
              <a:t> </a:t>
            </a:r>
          </a:p>
          <a:p>
            <a:pPr marL="342900" indent="-342900">
              <a:buFont typeface="Arial" panose="020B0604020202020204" pitchFamily="34" charset="0"/>
              <a:buChar char="•"/>
            </a:pPr>
            <a:r>
              <a:rPr lang="en-US" sz="3200" dirty="0" smtClean="0"/>
              <a:t>	Economic Well-Being	</a:t>
            </a:r>
          </a:p>
          <a:p>
            <a:pPr marL="457200" indent="-457200">
              <a:buFont typeface="Arial" panose="020B0604020202020204" pitchFamily="34" charset="0"/>
              <a:buChar char="•"/>
            </a:pPr>
            <a:r>
              <a:rPr lang="en-US" sz="3200" dirty="0" smtClean="0"/>
              <a:t>	Housing				</a:t>
            </a:r>
          </a:p>
          <a:p>
            <a:pPr marL="457200" indent="-457200">
              <a:buFont typeface="Arial" panose="020B0604020202020204" pitchFamily="34" charset="0"/>
              <a:buChar char="•"/>
            </a:pPr>
            <a:r>
              <a:rPr lang="en-US" sz="3200" dirty="0" smtClean="0"/>
              <a:t>	Parenting</a:t>
            </a:r>
          </a:p>
          <a:p>
            <a:pPr marL="457200" indent="-457200">
              <a:buFont typeface="Arial" panose="020B0604020202020204" pitchFamily="34" charset="0"/>
              <a:buChar char="•"/>
            </a:pPr>
            <a:r>
              <a:rPr lang="en-US" sz="3200" dirty="0" smtClean="0"/>
              <a:t>	Mental Health</a:t>
            </a:r>
          </a:p>
          <a:p>
            <a:pPr marL="457200" indent="-457200">
              <a:buFont typeface="Arial" panose="020B0604020202020204" pitchFamily="34" charset="0"/>
              <a:buChar char="•"/>
            </a:pPr>
            <a:r>
              <a:rPr lang="en-US" sz="3200" dirty="0" smtClean="0"/>
              <a:t>	Physical Health</a:t>
            </a:r>
          </a:p>
          <a:p>
            <a:pPr marL="457200" indent="-457200">
              <a:buFont typeface="Arial" panose="020B0604020202020204" pitchFamily="34" charset="0"/>
              <a:buChar char="•"/>
            </a:pPr>
            <a:r>
              <a:rPr lang="en-US" sz="3200" dirty="0" smtClean="0"/>
              <a:t>	Employment</a:t>
            </a:r>
          </a:p>
          <a:p>
            <a:pPr marL="457200" indent="-457200">
              <a:buFont typeface="Arial" panose="020B0604020202020204" pitchFamily="34" charset="0"/>
              <a:buChar char="•"/>
            </a:pPr>
            <a:r>
              <a:rPr lang="en-US" sz="3200" dirty="0" smtClean="0"/>
              <a:t>	Child Care</a:t>
            </a:r>
          </a:p>
          <a:p>
            <a:pPr marL="457200" indent="-457200">
              <a:buFont typeface="Arial" panose="020B0604020202020204" pitchFamily="34" charset="0"/>
              <a:buChar char="•"/>
            </a:pPr>
            <a:r>
              <a:rPr lang="en-US" sz="3200" dirty="0" smtClean="0"/>
              <a:t>	Transportation</a:t>
            </a:r>
          </a:p>
          <a:p>
            <a:pPr marL="457200" indent="-457200">
              <a:buFont typeface="Arial" panose="020B0604020202020204" pitchFamily="34" charset="0"/>
              <a:buChar char="•"/>
            </a:pPr>
            <a:r>
              <a:rPr lang="en-US" sz="3200" dirty="0" smtClean="0"/>
              <a:t>	Work and Family Balance</a:t>
            </a:r>
          </a:p>
          <a:p>
            <a:pPr marL="457200" indent="-457200">
              <a:buFont typeface="Arial" panose="020B0604020202020204" pitchFamily="34" charset="0"/>
              <a:buChar char="•"/>
            </a:pPr>
            <a:r>
              <a:rPr lang="en-US" sz="3200" dirty="0" smtClean="0"/>
              <a:t>	Living in the Community</a:t>
            </a:r>
          </a:p>
          <a:p>
            <a:pPr marL="457200" indent="-457200">
              <a:buFont typeface="Arial" panose="020B0604020202020204" pitchFamily="34" charset="0"/>
              <a:buChar char="•"/>
            </a:pPr>
            <a:r>
              <a:rPr lang="en-US" sz="3200" dirty="0" smtClean="0"/>
              <a:t>	Family Functioning</a:t>
            </a:r>
          </a:p>
          <a:p>
            <a:pPr marL="457200" indent="-457200">
              <a:buFont typeface="Arial" panose="020B0604020202020204" pitchFamily="34" charset="0"/>
              <a:buChar char="•"/>
            </a:pPr>
            <a:r>
              <a:rPr lang="en-US" sz="3200" dirty="0" smtClean="0"/>
              <a:t>	Social </a:t>
            </a:r>
            <a:r>
              <a:rPr lang="en-US" sz="3200" dirty="0" smtClean="0"/>
              <a:t>Supports</a:t>
            </a:r>
          </a:p>
          <a:p>
            <a:pPr marL="457200" indent="-457200">
              <a:buFont typeface="Arial" panose="020B0604020202020204" pitchFamily="34" charset="0"/>
              <a:buChar char="•"/>
            </a:pPr>
            <a:r>
              <a:rPr lang="en-US" sz="3200" dirty="0" smtClean="0"/>
              <a:t>     Food Security</a:t>
            </a:r>
            <a:endParaRPr lang="en-US" sz="3200" dirty="0" smtClean="0"/>
          </a:p>
          <a:p>
            <a:endParaRPr lang="en-US" dirty="0"/>
          </a:p>
        </p:txBody>
      </p:sp>
      <p:sp>
        <p:nvSpPr>
          <p:cNvPr id="7" name="object 83"/>
          <p:cNvSpPr/>
          <p:nvPr/>
        </p:nvSpPr>
        <p:spPr>
          <a:xfrm rot="20354344">
            <a:off x="4066196" y="9983986"/>
            <a:ext cx="4460009" cy="4448031"/>
          </a:xfrm>
          <a:prstGeom prst="rect">
            <a:avLst/>
          </a:prstGeom>
          <a:blipFill>
            <a:blip r:embed="rId4" cstate="print"/>
            <a:stretch>
              <a:fillRect/>
            </a:stretch>
          </a:blipFill>
        </p:spPr>
        <p:txBody>
          <a:bodyPr wrap="square" lIns="0" tIns="0" rIns="0" bIns="0" rtlCol="0"/>
          <a:lstStyle/>
          <a:p>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414250" y="3489404"/>
            <a:ext cx="6350000" cy="4762500"/>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404850" y="9687083"/>
            <a:ext cx="2683130" cy="3790950"/>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27005" y="7600568"/>
            <a:ext cx="3048000" cy="1737360"/>
          </a:xfrm>
          <a:prstGeom prst="rect">
            <a:avLst/>
          </a:prstGeom>
        </p:spPr>
      </p:pic>
    </p:spTree>
    <p:extLst>
      <p:ext uri="{BB962C8B-B14F-4D97-AF65-F5344CB8AC3E}">
        <p14:creationId xmlns:p14="http://schemas.microsoft.com/office/powerpoint/2010/main" val="13821060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4"/>
          <p:cNvSpPr/>
          <p:nvPr/>
        </p:nvSpPr>
        <p:spPr>
          <a:xfrm>
            <a:off x="209710" y="135115"/>
            <a:ext cx="895023" cy="1404791"/>
          </a:xfrm>
          <a:prstGeom prst="rect">
            <a:avLst/>
          </a:prstGeom>
          <a:blipFill>
            <a:blip r:embed="rId3" cstate="print"/>
            <a:stretch>
              <a:fillRect/>
            </a:stretch>
          </a:blipFill>
        </p:spPr>
        <p:txBody>
          <a:bodyPr wrap="square" lIns="0" tIns="0" rIns="0" bIns="0" rtlCol="0"/>
          <a:lstStyle/>
          <a:p>
            <a:endParaRPr/>
          </a:p>
        </p:txBody>
      </p:sp>
      <p:sp>
        <p:nvSpPr>
          <p:cNvPr id="5" name="Rectangle 4"/>
          <p:cNvSpPr/>
          <p:nvPr/>
        </p:nvSpPr>
        <p:spPr>
          <a:xfrm>
            <a:off x="1479045" y="339577"/>
            <a:ext cx="10121360" cy="1200329"/>
          </a:xfrm>
          <a:prstGeom prst="rect">
            <a:avLst/>
          </a:prstGeom>
        </p:spPr>
        <p:txBody>
          <a:bodyPr wrap="none">
            <a:spAutoFit/>
          </a:bodyPr>
          <a:lstStyle/>
          <a:p>
            <a:pPr marL="12700">
              <a:lnSpc>
                <a:spcPct val="100000"/>
              </a:lnSpc>
            </a:pPr>
            <a:r>
              <a:rPr lang="en-US" sz="7200" b="1" spc="990" dirty="0">
                <a:solidFill>
                  <a:srgbClr val="FFFFFF"/>
                </a:solidFill>
                <a:cs typeface="Calibri"/>
              </a:rPr>
              <a:t>Ru</a:t>
            </a:r>
            <a:r>
              <a:rPr lang="en-US" sz="7200" b="1" spc="340" dirty="0">
                <a:solidFill>
                  <a:srgbClr val="FFFFFF"/>
                </a:solidFill>
                <a:cs typeface="Calibri"/>
              </a:rPr>
              <a:t>r</a:t>
            </a:r>
            <a:r>
              <a:rPr lang="en-US" sz="7200" b="1" spc="825" dirty="0">
                <a:solidFill>
                  <a:srgbClr val="FFFFFF"/>
                </a:solidFill>
                <a:cs typeface="Calibri"/>
              </a:rPr>
              <a:t>a</a:t>
            </a:r>
            <a:r>
              <a:rPr lang="en-US" sz="7200" b="1" spc="370" dirty="0">
                <a:solidFill>
                  <a:srgbClr val="FFFFFF"/>
                </a:solidFill>
                <a:cs typeface="Calibri"/>
              </a:rPr>
              <a:t>l</a:t>
            </a:r>
            <a:r>
              <a:rPr lang="en-US" sz="7200" b="1" spc="715" dirty="0">
                <a:solidFill>
                  <a:srgbClr val="FFFFFF"/>
                </a:solidFill>
                <a:cs typeface="Calibri"/>
              </a:rPr>
              <a:t> </a:t>
            </a:r>
            <a:r>
              <a:rPr lang="en-US" sz="7200" b="1" spc="1350" dirty="0">
                <a:solidFill>
                  <a:srgbClr val="FFFFFF"/>
                </a:solidFill>
                <a:cs typeface="Calibri"/>
              </a:rPr>
              <a:t>F</a:t>
            </a:r>
            <a:r>
              <a:rPr lang="en-US" sz="7200" b="1" spc="720" dirty="0">
                <a:solidFill>
                  <a:srgbClr val="FFFFFF"/>
                </a:solidFill>
                <a:cs typeface="Calibri"/>
              </a:rPr>
              <a:t>amilie</a:t>
            </a:r>
            <a:r>
              <a:rPr lang="en-US" sz="7200" b="1" spc="605" dirty="0">
                <a:solidFill>
                  <a:srgbClr val="FFFFFF"/>
                </a:solidFill>
                <a:cs typeface="Calibri"/>
              </a:rPr>
              <a:t>s</a:t>
            </a:r>
            <a:r>
              <a:rPr lang="en-US" sz="7200" b="1" spc="715" dirty="0">
                <a:solidFill>
                  <a:srgbClr val="FFFFFF"/>
                </a:solidFill>
                <a:cs typeface="Calibri"/>
              </a:rPr>
              <a:t> </a:t>
            </a:r>
            <a:r>
              <a:rPr lang="en-US" sz="7200" b="1" spc="1019" dirty="0">
                <a:solidFill>
                  <a:srgbClr val="FFFFFF"/>
                </a:solidFill>
                <a:cs typeface="Calibri"/>
              </a:rPr>
              <a:t>Speak</a:t>
            </a:r>
            <a:endParaRPr lang="en-US" sz="7200" dirty="0">
              <a:cs typeface="Calibri"/>
            </a:endParaRPr>
          </a:p>
        </p:txBody>
      </p:sp>
      <p:sp>
        <p:nvSpPr>
          <p:cNvPr id="13" name="TextBox 12"/>
          <p:cNvSpPr txBox="1"/>
          <p:nvPr/>
        </p:nvSpPr>
        <p:spPr>
          <a:xfrm>
            <a:off x="5091621" y="8988425"/>
            <a:ext cx="761747" cy="1754326"/>
          </a:xfrm>
          <a:prstGeom prst="rect">
            <a:avLst/>
          </a:prstGeom>
          <a:noFill/>
        </p:spPr>
        <p:txBody>
          <a:bodyPr wrap="none" rtlCol="0">
            <a:spAutoFit/>
          </a:bodyPr>
          <a:lstStyle/>
          <a:p>
            <a:endParaRPr lang="en-US" sz="3600" dirty="0" smtClean="0"/>
          </a:p>
          <a:p>
            <a:pPr marL="571500" indent="-571500">
              <a:buFont typeface="Arial" panose="020B0604020202020204" pitchFamily="34" charset="0"/>
              <a:buChar char="•"/>
            </a:pPr>
            <a:endParaRPr lang="en-US" sz="3600" dirty="0"/>
          </a:p>
          <a:p>
            <a:endParaRPr lang="en-US" sz="3600" dirty="0"/>
          </a:p>
        </p:txBody>
      </p:sp>
      <p:sp>
        <p:nvSpPr>
          <p:cNvPr id="2" name="TextBox 1"/>
          <p:cNvSpPr txBox="1"/>
          <p:nvPr/>
        </p:nvSpPr>
        <p:spPr>
          <a:xfrm>
            <a:off x="3117850" y="3654425"/>
            <a:ext cx="184731" cy="1200329"/>
          </a:xfrm>
          <a:prstGeom prst="rect">
            <a:avLst/>
          </a:prstGeom>
          <a:noFill/>
        </p:spPr>
        <p:txBody>
          <a:bodyPr wrap="none" rtlCol="0">
            <a:spAutoFit/>
          </a:bodyPr>
          <a:lstStyle/>
          <a:p>
            <a:endParaRPr lang="en-US" dirty="0"/>
          </a:p>
          <a:p>
            <a:endParaRPr lang="en-US" dirty="0" smtClean="0"/>
          </a:p>
          <a:p>
            <a:endParaRPr lang="en-US" dirty="0"/>
          </a:p>
          <a:p>
            <a:endParaRPr lang="en-US" dirty="0"/>
          </a:p>
        </p:txBody>
      </p:sp>
      <p:sp>
        <p:nvSpPr>
          <p:cNvPr id="6" name="Rectangle 5"/>
          <p:cNvSpPr/>
          <p:nvPr/>
        </p:nvSpPr>
        <p:spPr>
          <a:xfrm>
            <a:off x="9061450" y="7532776"/>
            <a:ext cx="10052050" cy="6740307"/>
          </a:xfrm>
          <a:prstGeom prst="rect">
            <a:avLst/>
          </a:prstGeom>
        </p:spPr>
        <p:txBody>
          <a:bodyPr>
            <a:spAutoFit/>
          </a:bodyPr>
          <a:lstStyle/>
          <a:p>
            <a:pPr indent="457200">
              <a:lnSpc>
                <a:spcPct val="150000"/>
              </a:lnSpc>
              <a:tabLst>
                <a:tab pos="457200" algn="l"/>
              </a:tabLst>
            </a:pPr>
            <a:r>
              <a:rPr lang="en-US" sz="2400" dirty="0">
                <a:latin typeface="Times New Roman" panose="02020603050405020304" pitchFamily="18" charset="0"/>
                <a:ea typeface="MS Mincho"/>
              </a:rPr>
              <a:t>Sometimes having flexibility </a:t>
            </a:r>
            <a:r>
              <a:rPr lang="en-US" sz="2400" dirty="0">
                <a:latin typeface="Times New Roman" panose="02020603050405020304" pitchFamily="18" charset="0"/>
                <a:ea typeface="Batang"/>
              </a:rPr>
              <a:t>was</a:t>
            </a:r>
            <a:r>
              <a:rPr lang="en-US" sz="2400" dirty="0">
                <a:latin typeface="Times New Roman" panose="02020603050405020304" pitchFamily="18" charset="0"/>
                <a:ea typeface="MS Mincho"/>
              </a:rPr>
              <a:t> more important than being paid well. Being asked what her ideal job was, Raven, a single mother of two school-age children responded, “I don’t get paid for the summer, but I have the summer off with the kids. That’s why I jumped at this job.” Another mother, Leandra</a:t>
            </a:r>
            <a:r>
              <a:rPr lang="en-US" sz="2400" dirty="0">
                <a:latin typeface="Times New Roman" panose="02020603050405020304" pitchFamily="18" charset="0"/>
                <a:ea typeface="Batang"/>
              </a:rPr>
              <a:t>, </a:t>
            </a:r>
            <a:r>
              <a:rPr lang="en-US" sz="2400" dirty="0">
                <a:latin typeface="Times New Roman" panose="02020603050405020304" pitchFamily="18" charset="0"/>
                <a:ea typeface="MS Mincho"/>
              </a:rPr>
              <a:t>an administrative assistant, described how her supervisors </a:t>
            </a:r>
            <a:r>
              <a:rPr lang="en-US" sz="2400" dirty="0">
                <a:latin typeface="Times New Roman" panose="02020603050405020304" pitchFamily="18" charset="0"/>
                <a:ea typeface="Batang"/>
              </a:rPr>
              <a:t>understood</a:t>
            </a:r>
            <a:r>
              <a:rPr lang="en-US" sz="2400" dirty="0">
                <a:latin typeface="Times New Roman" panose="02020603050405020304" pitchFamily="18" charset="0"/>
                <a:ea typeface="MS Mincho"/>
              </a:rPr>
              <a:t> her responsibility as a mother</a:t>
            </a:r>
            <a:r>
              <a:rPr lang="en-US" dirty="0">
                <a:latin typeface="Times New Roman" panose="02020603050405020304" pitchFamily="18" charset="0"/>
                <a:ea typeface="MS Mincho"/>
              </a:rPr>
              <a:t>.</a:t>
            </a:r>
          </a:p>
          <a:p>
            <a:pPr marL="571500" marR="457200" indent="-571500">
              <a:spcBef>
                <a:spcPts val="0"/>
              </a:spcBef>
              <a:spcAft>
                <a:spcPts val="0"/>
              </a:spcAft>
              <a:tabLst>
                <a:tab pos="571500" algn="l"/>
              </a:tabLst>
            </a:pPr>
            <a:r>
              <a:rPr lang="en-US" dirty="0">
                <a:latin typeface="Times New Roman" panose="02020603050405020304" pitchFamily="18" charset="0"/>
                <a:ea typeface="MS Mincho"/>
              </a:rPr>
              <a:t>	</a:t>
            </a:r>
            <a:r>
              <a:rPr lang="en-US" sz="2000" b="1" dirty="0">
                <a:latin typeface="Times New Roman" panose="02020603050405020304" pitchFamily="18" charset="0"/>
                <a:ea typeface="MS Mincho"/>
              </a:rPr>
              <a:t>…</a:t>
            </a:r>
            <a:r>
              <a:rPr lang="en-US" sz="2400" b="1" dirty="0">
                <a:latin typeface="Times New Roman" panose="02020603050405020304" pitchFamily="18" charset="0"/>
                <a:ea typeface="MS Mincho"/>
              </a:rPr>
              <a:t>they do more of a flex </a:t>
            </a:r>
            <a:r>
              <a:rPr lang="en-US" sz="2400" b="1" dirty="0" smtClean="0">
                <a:latin typeface="Times New Roman" panose="02020603050405020304" pitchFamily="18" charset="0"/>
                <a:ea typeface="MS Mincho"/>
              </a:rPr>
              <a:t>time for </a:t>
            </a:r>
            <a:r>
              <a:rPr lang="en-US" sz="2400" b="1" dirty="0">
                <a:latin typeface="Times New Roman" panose="02020603050405020304" pitchFamily="18" charset="0"/>
                <a:ea typeface="MS Mincho"/>
              </a:rPr>
              <a:t>this…the little one [youngest child] is going to the pumpkin farm for the first time, with the Head Start, and I wanted to take off time to go to that…and they said, “That’s fine, if you want, you can work through your lunch and just add time on the end, or if you want, just come in like a half and hour early, you know, to make up for some of the time.”…See, and you don’t find too many offices that let you do that. And I think the whole reason is that most of the supervisors are very family-oriented.</a:t>
            </a:r>
            <a:endParaRPr lang="en-US" sz="2400" b="1" dirty="0">
              <a:effectLst/>
              <a:latin typeface="Times New Roman" panose="02020603050405020304" pitchFamily="18" charset="0"/>
              <a:ea typeface="MS Mincho"/>
            </a:endParaRPr>
          </a:p>
        </p:txBody>
      </p:sp>
      <p:sp>
        <p:nvSpPr>
          <p:cNvPr id="7" name="Rectangle 6"/>
          <p:cNvSpPr/>
          <p:nvPr/>
        </p:nvSpPr>
        <p:spPr>
          <a:xfrm>
            <a:off x="2432050" y="7616825"/>
            <a:ext cx="5719507" cy="3785652"/>
          </a:xfrm>
          <a:prstGeom prst="rect">
            <a:avLst/>
          </a:prstGeom>
        </p:spPr>
        <p:txBody>
          <a:bodyPr wrap="square">
            <a:spAutoFit/>
          </a:bodyPr>
          <a:lstStyle/>
          <a:p>
            <a:pPr marL="457200" marR="0">
              <a:spcBef>
                <a:spcPts val="0"/>
              </a:spcBef>
              <a:spcAft>
                <a:spcPts val="0"/>
              </a:spcAft>
            </a:pPr>
            <a:r>
              <a:rPr lang="en-US" sz="2400" b="1" dirty="0" smtClean="0">
                <a:latin typeface="Times New Roman" panose="02020603050405020304" pitchFamily="18" charset="0"/>
                <a:ea typeface="Batang"/>
              </a:rPr>
              <a:t>“Basically</a:t>
            </a:r>
            <a:r>
              <a:rPr lang="en-US" sz="2400" b="1" dirty="0">
                <a:latin typeface="Times New Roman" panose="02020603050405020304" pitchFamily="18" charset="0"/>
                <a:ea typeface="Batang"/>
              </a:rPr>
              <a:t>, the reason why I want to quit is just because my job takes too much of my time, and I hardly see my kids. I hardly spend any time with them. And so I figure I'll just get a part time job and go to school. And it'll be like I still have my job. I'll struggle for a little bit, but, for, to better myself in the future</a:t>
            </a:r>
            <a:r>
              <a:rPr lang="en-US" sz="2400" b="1" dirty="0" smtClean="0">
                <a:latin typeface="Times New Roman" panose="02020603050405020304" pitchFamily="18" charset="0"/>
                <a:ea typeface="Batang"/>
              </a:rPr>
              <a:t>.”</a:t>
            </a:r>
            <a:endParaRPr lang="en-US" sz="2400" b="1" dirty="0">
              <a:latin typeface="Times New Roman" panose="02020603050405020304" pitchFamily="18" charset="0"/>
              <a:ea typeface="MS Mincho"/>
            </a:endParaRPr>
          </a:p>
          <a:p>
            <a:pPr marL="457200" marR="0">
              <a:spcBef>
                <a:spcPts val="0"/>
              </a:spcBef>
              <a:spcAft>
                <a:spcPts val="0"/>
              </a:spcAft>
            </a:pPr>
            <a:r>
              <a:rPr lang="en-US" sz="2400" b="1" dirty="0">
                <a:latin typeface="Times New Roman" panose="02020603050405020304" pitchFamily="18" charset="0"/>
                <a:ea typeface="MS Mincho"/>
              </a:rPr>
              <a:t> </a:t>
            </a:r>
            <a:endParaRPr lang="en-US" sz="2400" b="1" dirty="0">
              <a:effectLst/>
              <a:latin typeface="Times New Roman" panose="02020603050405020304" pitchFamily="18" charset="0"/>
              <a:ea typeface="MS Mincho"/>
            </a:endParaRPr>
          </a:p>
        </p:txBody>
      </p:sp>
      <p:sp>
        <p:nvSpPr>
          <p:cNvPr id="8" name="Rectangle 7"/>
          <p:cNvSpPr/>
          <p:nvPr/>
        </p:nvSpPr>
        <p:spPr>
          <a:xfrm>
            <a:off x="4870450" y="2823795"/>
            <a:ext cx="10052050" cy="4708981"/>
          </a:xfrm>
          <a:prstGeom prst="rect">
            <a:avLst/>
          </a:prstGeom>
        </p:spPr>
        <p:txBody>
          <a:bodyPr>
            <a:spAutoFit/>
          </a:bodyPr>
          <a:lstStyle/>
          <a:p>
            <a:pPr indent="457200">
              <a:lnSpc>
                <a:spcPct val="150000"/>
              </a:lnSpc>
            </a:pPr>
            <a:r>
              <a:rPr lang="en-US" sz="2400" dirty="0">
                <a:latin typeface="Times New Roman" panose="02020603050405020304" pitchFamily="18" charset="0"/>
                <a:ea typeface="Batang"/>
              </a:rPr>
              <a:t>Some of the mothers </a:t>
            </a:r>
            <a:r>
              <a:rPr lang="en-US" sz="2400" dirty="0" smtClean="0">
                <a:latin typeface="Times New Roman" panose="02020603050405020304" pitchFamily="18" charset="0"/>
                <a:ea typeface="Batang"/>
              </a:rPr>
              <a:t>faced </a:t>
            </a:r>
            <a:r>
              <a:rPr lang="en-US" sz="2400" dirty="0">
                <a:latin typeface="Times New Roman" panose="02020603050405020304" pitchFamily="18" charset="0"/>
                <a:ea typeface="Batang"/>
              </a:rPr>
              <a:t>short-term health problems or minor disabilities </a:t>
            </a:r>
            <a:r>
              <a:rPr lang="en-US" sz="2400" dirty="0" smtClean="0">
                <a:latin typeface="Times New Roman" panose="02020603050405020304" pitchFamily="18" charset="0"/>
                <a:ea typeface="Batang"/>
              </a:rPr>
              <a:t>(including </a:t>
            </a:r>
            <a:r>
              <a:rPr lang="en-US" sz="2400" dirty="0">
                <a:latin typeface="Times New Roman" panose="02020603050405020304" pitchFamily="18" charset="0"/>
                <a:ea typeface="Batang"/>
              </a:rPr>
              <a:t>pregnancy-related issues) that interrupted their employment trajectories leaving them unable to work for short periods of time and/or at certain types of jobs. Taffy, a 27-year-old single mother of two young daughters described her battle with short-term health issues.</a:t>
            </a:r>
            <a:endParaRPr lang="en-US" sz="2400" dirty="0">
              <a:latin typeface="Times New Roman" panose="02020603050405020304" pitchFamily="18" charset="0"/>
              <a:ea typeface="MS Mincho"/>
            </a:endParaRPr>
          </a:p>
          <a:p>
            <a:pPr marL="457200" marR="0">
              <a:spcBef>
                <a:spcPts val="0"/>
              </a:spcBef>
              <a:spcAft>
                <a:spcPts val="0"/>
              </a:spcAft>
            </a:pPr>
            <a:r>
              <a:rPr lang="en-US" sz="2400" b="1" i="1" dirty="0">
                <a:latin typeface="Times New Roman" panose="02020603050405020304" pitchFamily="18" charset="0"/>
                <a:ea typeface="Batang"/>
              </a:rPr>
              <a:t>I was terminated while I was in the hospital…this one was for depression, I had to end up having a nervous breakdown, and they admitted me right then and there, so I was in a position where I couldn't call. I wasn't allowed to call or anything…</a:t>
            </a:r>
            <a:endParaRPr lang="en-US" sz="2400" b="1" i="1" dirty="0">
              <a:latin typeface="Times New Roman" panose="02020603050405020304" pitchFamily="18" charset="0"/>
              <a:ea typeface="MS Mincho"/>
            </a:endParaRPr>
          </a:p>
          <a:p>
            <a:pPr marL="457200" marR="0">
              <a:spcBef>
                <a:spcPts val="0"/>
              </a:spcBef>
              <a:spcAft>
                <a:spcPts val="0"/>
              </a:spcAft>
            </a:pPr>
            <a:r>
              <a:rPr lang="en-US" sz="2400" dirty="0">
                <a:latin typeface="Times New Roman" panose="02020603050405020304" pitchFamily="18" charset="0"/>
                <a:ea typeface="Batang"/>
              </a:rPr>
              <a:t> </a:t>
            </a:r>
            <a:endParaRPr lang="en-US" sz="2400" dirty="0">
              <a:effectLst/>
              <a:latin typeface="Times New Roman" panose="02020603050405020304" pitchFamily="18" charset="0"/>
              <a:ea typeface="MS Mincho"/>
            </a:endParaRPr>
          </a:p>
        </p:txBody>
      </p:sp>
      <p:sp>
        <p:nvSpPr>
          <p:cNvPr id="9" name="TextBox 8"/>
          <p:cNvSpPr txBox="1"/>
          <p:nvPr/>
        </p:nvSpPr>
        <p:spPr>
          <a:xfrm>
            <a:off x="3117850" y="2054225"/>
            <a:ext cx="4771243" cy="707886"/>
          </a:xfrm>
          <a:prstGeom prst="rect">
            <a:avLst/>
          </a:prstGeom>
          <a:noFill/>
        </p:spPr>
        <p:txBody>
          <a:bodyPr wrap="none" rtlCol="0">
            <a:spAutoFit/>
          </a:bodyPr>
          <a:lstStyle/>
          <a:p>
            <a:r>
              <a:rPr lang="en-US" sz="4000" b="1" dirty="0" smtClean="0">
                <a:solidFill>
                  <a:srgbClr val="008000"/>
                </a:solidFill>
              </a:rPr>
              <a:t>Quotes from mothers</a:t>
            </a:r>
            <a:endParaRPr lang="en-US" sz="4000" b="1" dirty="0">
              <a:solidFill>
                <a:srgbClr val="008000"/>
              </a:solidFill>
            </a:endParaRPr>
          </a:p>
        </p:txBody>
      </p:sp>
    </p:spTree>
    <p:extLst>
      <p:ext uri="{BB962C8B-B14F-4D97-AF65-F5344CB8AC3E}">
        <p14:creationId xmlns:p14="http://schemas.microsoft.com/office/powerpoint/2010/main" val="12682565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4"/>
          <p:cNvSpPr/>
          <p:nvPr/>
        </p:nvSpPr>
        <p:spPr>
          <a:xfrm>
            <a:off x="209710" y="135115"/>
            <a:ext cx="895023" cy="1404791"/>
          </a:xfrm>
          <a:prstGeom prst="rect">
            <a:avLst/>
          </a:prstGeom>
          <a:blipFill>
            <a:blip r:embed="rId3" cstate="print"/>
            <a:stretch>
              <a:fillRect/>
            </a:stretch>
          </a:blipFill>
        </p:spPr>
        <p:txBody>
          <a:bodyPr wrap="square" lIns="0" tIns="0" rIns="0" bIns="0" rtlCol="0"/>
          <a:lstStyle/>
          <a:p>
            <a:endParaRPr/>
          </a:p>
        </p:txBody>
      </p:sp>
      <p:sp>
        <p:nvSpPr>
          <p:cNvPr id="5" name="Rectangle 4"/>
          <p:cNvSpPr/>
          <p:nvPr/>
        </p:nvSpPr>
        <p:spPr>
          <a:xfrm>
            <a:off x="1479045" y="339577"/>
            <a:ext cx="10121360" cy="1200329"/>
          </a:xfrm>
          <a:prstGeom prst="rect">
            <a:avLst/>
          </a:prstGeom>
        </p:spPr>
        <p:txBody>
          <a:bodyPr wrap="none">
            <a:spAutoFit/>
          </a:bodyPr>
          <a:lstStyle/>
          <a:p>
            <a:pPr marL="12700">
              <a:lnSpc>
                <a:spcPct val="100000"/>
              </a:lnSpc>
            </a:pPr>
            <a:r>
              <a:rPr lang="en-US" sz="7200" b="1" spc="990" dirty="0">
                <a:solidFill>
                  <a:srgbClr val="FFFFFF"/>
                </a:solidFill>
                <a:cs typeface="Calibri"/>
              </a:rPr>
              <a:t>Ru</a:t>
            </a:r>
            <a:r>
              <a:rPr lang="en-US" sz="7200" b="1" spc="340" dirty="0">
                <a:solidFill>
                  <a:srgbClr val="FFFFFF"/>
                </a:solidFill>
                <a:cs typeface="Calibri"/>
              </a:rPr>
              <a:t>r</a:t>
            </a:r>
            <a:r>
              <a:rPr lang="en-US" sz="7200" b="1" spc="825" dirty="0">
                <a:solidFill>
                  <a:srgbClr val="FFFFFF"/>
                </a:solidFill>
                <a:cs typeface="Calibri"/>
              </a:rPr>
              <a:t>a</a:t>
            </a:r>
            <a:r>
              <a:rPr lang="en-US" sz="7200" b="1" spc="370" dirty="0">
                <a:solidFill>
                  <a:srgbClr val="FFFFFF"/>
                </a:solidFill>
                <a:cs typeface="Calibri"/>
              </a:rPr>
              <a:t>l</a:t>
            </a:r>
            <a:r>
              <a:rPr lang="en-US" sz="7200" b="1" spc="715" dirty="0">
                <a:solidFill>
                  <a:srgbClr val="FFFFFF"/>
                </a:solidFill>
                <a:cs typeface="Calibri"/>
              </a:rPr>
              <a:t> </a:t>
            </a:r>
            <a:r>
              <a:rPr lang="en-US" sz="7200" b="1" spc="1350" dirty="0">
                <a:solidFill>
                  <a:srgbClr val="FFFFFF"/>
                </a:solidFill>
                <a:cs typeface="Calibri"/>
              </a:rPr>
              <a:t>F</a:t>
            </a:r>
            <a:r>
              <a:rPr lang="en-US" sz="7200" b="1" spc="720" dirty="0">
                <a:solidFill>
                  <a:srgbClr val="FFFFFF"/>
                </a:solidFill>
                <a:cs typeface="Calibri"/>
              </a:rPr>
              <a:t>amilie</a:t>
            </a:r>
            <a:r>
              <a:rPr lang="en-US" sz="7200" b="1" spc="605" dirty="0">
                <a:solidFill>
                  <a:srgbClr val="FFFFFF"/>
                </a:solidFill>
                <a:cs typeface="Calibri"/>
              </a:rPr>
              <a:t>s</a:t>
            </a:r>
            <a:r>
              <a:rPr lang="en-US" sz="7200" b="1" spc="715" dirty="0">
                <a:solidFill>
                  <a:srgbClr val="FFFFFF"/>
                </a:solidFill>
                <a:cs typeface="Calibri"/>
              </a:rPr>
              <a:t> </a:t>
            </a:r>
            <a:r>
              <a:rPr lang="en-US" sz="7200" b="1" spc="1019" dirty="0">
                <a:solidFill>
                  <a:srgbClr val="FFFFFF"/>
                </a:solidFill>
                <a:cs typeface="Calibri"/>
              </a:rPr>
              <a:t>Speak</a:t>
            </a:r>
            <a:endParaRPr lang="en-US" sz="7200" dirty="0">
              <a:cs typeface="Calibri"/>
            </a:endParaRPr>
          </a:p>
        </p:txBody>
      </p:sp>
      <p:sp>
        <p:nvSpPr>
          <p:cNvPr id="13" name="TextBox 12"/>
          <p:cNvSpPr txBox="1"/>
          <p:nvPr/>
        </p:nvSpPr>
        <p:spPr>
          <a:xfrm>
            <a:off x="5091621" y="8988425"/>
            <a:ext cx="761747" cy="1754326"/>
          </a:xfrm>
          <a:prstGeom prst="rect">
            <a:avLst/>
          </a:prstGeom>
          <a:noFill/>
        </p:spPr>
        <p:txBody>
          <a:bodyPr wrap="none" rtlCol="0">
            <a:spAutoFit/>
          </a:bodyPr>
          <a:lstStyle/>
          <a:p>
            <a:endParaRPr lang="en-US" sz="3600" dirty="0" smtClean="0"/>
          </a:p>
          <a:p>
            <a:pPr marL="571500" indent="-571500">
              <a:buFont typeface="Arial" panose="020B0604020202020204" pitchFamily="34" charset="0"/>
              <a:buChar char="•"/>
            </a:pPr>
            <a:endParaRPr lang="en-US" sz="3600" dirty="0"/>
          </a:p>
          <a:p>
            <a:endParaRPr lang="en-US" sz="3600" dirty="0"/>
          </a:p>
        </p:txBody>
      </p:sp>
      <p:sp>
        <p:nvSpPr>
          <p:cNvPr id="2" name="TextBox 1"/>
          <p:cNvSpPr txBox="1"/>
          <p:nvPr/>
        </p:nvSpPr>
        <p:spPr>
          <a:xfrm>
            <a:off x="3117850" y="3654425"/>
            <a:ext cx="184731" cy="1200329"/>
          </a:xfrm>
          <a:prstGeom prst="rect">
            <a:avLst/>
          </a:prstGeom>
          <a:noFill/>
        </p:spPr>
        <p:txBody>
          <a:bodyPr wrap="none" rtlCol="0">
            <a:spAutoFit/>
          </a:bodyPr>
          <a:lstStyle/>
          <a:p>
            <a:endParaRPr lang="en-US" dirty="0"/>
          </a:p>
          <a:p>
            <a:endParaRPr lang="en-US" dirty="0" smtClean="0"/>
          </a:p>
          <a:p>
            <a:endParaRPr lang="en-US" dirty="0"/>
          </a:p>
          <a:p>
            <a:endParaRPr lang="en-US" dirty="0"/>
          </a:p>
        </p:txBody>
      </p:sp>
      <p:sp>
        <p:nvSpPr>
          <p:cNvPr id="6" name="Rectangle 5"/>
          <p:cNvSpPr/>
          <p:nvPr/>
        </p:nvSpPr>
        <p:spPr>
          <a:xfrm>
            <a:off x="3109633" y="5862618"/>
            <a:ext cx="7931150" cy="954107"/>
          </a:xfrm>
          <a:prstGeom prst="rect">
            <a:avLst/>
          </a:prstGeom>
        </p:spPr>
        <p:txBody>
          <a:bodyPr wrap="square">
            <a:spAutoFit/>
          </a:bodyPr>
          <a:lstStyle/>
          <a:p>
            <a:pPr indent="457200">
              <a:tabLst>
                <a:tab pos="457200" algn="l"/>
              </a:tabLst>
            </a:pPr>
            <a:r>
              <a:rPr lang="en-US" sz="2800" b="1" dirty="0" smtClean="0">
                <a:effectLst/>
                <a:latin typeface="Calibri" panose="020F0502020204030204" pitchFamily="34" charset="0"/>
                <a:ea typeface="MS Mincho"/>
              </a:rPr>
              <a:t>“the inconvenience of getting back and forth to     a store….”</a:t>
            </a:r>
            <a:endParaRPr lang="en-US" sz="2800" b="1" dirty="0">
              <a:effectLst/>
              <a:latin typeface="Calibri" panose="020F0502020204030204" pitchFamily="34" charset="0"/>
              <a:ea typeface="MS Mincho"/>
            </a:endParaRPr>
          </a:p>
        </p:txBody>
      </p:sp>
      <p:sp>
        <p:nvSpPr>
          <p:cNvPr id="9" name="TextBox 8"/>
          <p:cNvSpPr txBox="1"/>
          <p:nvPr/>
        </p:nvSpPr>
        <p:spPr>
          <a:xfrm>
            <a:off x="3117850" y="2054225"/>
            <a:ext cx="4771243" cy="707886"/>
          </a:xfrm>
          <a:prstGeom prst="rect">
            <a:avLst/>
          </a:prstGeom>
          <a:noFill/>
        </p:spPr>
        <p:txBody>
          <a:bodyPr wrap="none" rtlCol="0">
            <a:spAutoFit/>
          </a:bodyPr>
          <a:lstStyle/>
          <a:p>
            <a:r>
              <a:rPr lang="en-US" sz="4000" b="1" dirty="0" smtClean="0">
                <a:solidFill>
                  <a:srgbClr val="008000"/>
                </a:solidFill>
              </a:rPr>
              <a:t>Quotes from mothers</a:t>
            </a:r>
            <a:endParaRPr lang="en-US" sz="4000" b="1" dirty="0">
              <a:solidFill>
                <a:srgbClr val="008000"/>
              </a:solidFill>
            </a:endParaRPr>
          </a:p>
        </p:txBody>
      </p:sp>
      <p:sp>
        <p:nvSpPr>
          <p:cNvPr id="3" name="TextBox 2"/>
          <p:cNvSpPr txBox="1"/>
          <p:nvPr/>
        </p:nvSpPr>
        <p:spPr>
          <a:xfrm>
            <a:off x="5655467" y="4594214"/>
            <a:ext cx="11380231" cy="954107"/>
          </a:xfrm>
          <a:prstGeom prst="rect">
            <a:avLst/>
          </a:prstGeom>
          <a:noFill/>
        </p:spPr>
        <p:txBody>
          <a:bodyPr wrap="none" rtlCol="0">
            <a:spAutoFit/>
          </a:bodyPr>
          <a:lstStyle/>
          <a:p>
            <a:r>
              <a:rPr lang="en-US" sz="2800" dirty="0" smtClean="0"/>
              <a:t>“I had to go to the next county over to find work. If you want a job you have</a:t>
            </a:r>
          </a:p>
          <a:p>
            <a:r>
              <a:rPr lang="en-US" sz="2800" dirty="0" smtClean="0"/>
              <a:t> to go 20 to 60 miles around here ‘</a:t>
            </a:r>
            <a:r>
              <a:rPr lang="en-US" sz="2800" dirty="0" err="1" smtClean="0"/>
              <a:t>cuz</a:t>
            </a:r>
            <a:r>
              <a:rPr lang="en-US" sz="2800" dirty="0" smtClean="0"/>
              <a:t> there are no jobs here….”</a:t>
            </a:r>
            <a:endParaRPr lang="en-US" sz="2800" dirty="0"/>
          </a:p>
        </p:txBody>
      </p:sp>
      <p:sp>
        <p:nvSpPr>
          <p:cNvPr id="10" name="TextBox 9"/>
          <p:cNvSpPr txBox="1"/>
          <p:nvPr/>
        </p:nvSpPr>
        <p:spPr>
          <a:xfrm>
            <a:off x="3130550" y="8988425"/>
            <a:ext cx="11348481" cy="4031873"/>
          </a:xfrm>
          <a:prstGeom prst="rect">
            <a:avLst/>
          </a:prstGeom>
          <a:noFill/>
        </p:spPr>
        <p:txBody>
          <a:bodyPr wrap="square" rtlCol="0">
            <a:spAutoFit/>
          </a:bodyPr>
          <a:lstStyle/>
          <a:p>
            <a:r>
              <a:rPr lang="en-US" sz="3200" b="1" dirty="0" smtClean="0"/>
              <a:t>We just pay off bill and there is nothing left. Like last week I had to go to my mom’s and she let me get some groceries from her house and she gave me some money to get some milk. By the  time you pay the bills, there is just hardly nothing leftover. And I get paid every two weeks so if I have 40 bucks left, that’s what I have for two weeks. If I need diapers or whatever, there is 20 bucks. And then there is the gas to get back and forth to work for those two weeks and it’s gone.</a:t>
            </a:r>
            <a:endParaRPr lang="en-US" sz="3200" b="1" dirty="0"/>
          </a:p>
        </p:txBody>
      </p:sp>
      <p:sp>
        <p:nvSpPr>
          <p:cNvPr id="11" name="TextBox 10"/>
          <p:cNvSpPr txBox="1"/>
          <p:nvPr/>
        </p:nvSpPr>
        <p:spPr>
          <a:xfrm>
            <a:off x="4565650" y="7078643"/>
            <a:ext cx="13559866" cy="954107"/>
          </a:xfrm>
          <a:prstGeom prst="rect">
            <a:avLst/>
          </a:prstGeom>
          <a:noFill/>
        </p:spPr>
        <p:txBody>
          <a:bodyPr wrap="none" rtlCol="0">
            <a:spAutoFit/>
          </a:bodyPr>
          <a:lstStyle/>
          <a:p>
            <a:r>
              <a:rPr lang="en-US" sz="2800" dirty="0" smtClean="0"/>
              <a:t>I go hungry for like two days and then I’ll eat…</a:t>
            </a:r>
            <a:r>
              <a:rPr lang="en-US" sz="2800" dirty="0" err="1" smtClean="0"/>
              <a:t>’cause</a:t>
            </a:r>
            <a:r>
              <a:rPr lang="en-US" sz="2800" dirty="0" smtClean="0"/>
              <a:t> I normally don’t eat, I let the kids eat, </a:t>
            </a:r>
          </a:p>
          <a:p>
            <a:r>
              <a:rPr lang="en-US" sz="2800" dirty="0" smtClean="0"/>
              <a:t>and then I go for two days without eating an then when I do eat it’s big meals that I eat.</a:t>
            </a:r>
            <a:endParaRPr lang="en-US" sz="2800" dirty="0"/>
          </a:p>
        </p:txBody>
      </p:sp>
      <p:sp>
        <p:nvSpPr>
          <p:cNvPr id="14" name="TextBox 13"/>
          <p:cNvSpPr txBox="1"/>
          <p:nvPr/>
        </p:nvSpPr>
        <p:spPr>
          <a:xfrm>
            <a:off x="1670050" y="3077477"/>
            <a:ext cx="12143860" cy="1384995"/>
          </a:xfrm>
          <a:prstGeom prst="rect">
            <a:avLst/>
          </a:prstGeom>
          <a:noFill/>
        </p:spPr>
        <p:txBody>
          <a:bodyPr wrap="square" rtlCol="0">
            <a:spAutoFit/>
          </a:bodyPr>
          <a:lstStyle/>
          <a:p>
            <a:r>
              <a:rPr lang="en-US" sz="2800" b="1" dirty="0" smtClean="0"/>
              <a:t>I am not able to work because of the insurance and things I am on. If I earned any income, I would lose my nursing and things like that so I am not able to. …I have to have a nurse with me all the time.</a:t>
            </a:r>
            <a:endParaRPr lang="en-US" sz="2800" b="1" dirty="0"/>
          </a:p>
        </p:txBody>
      </p:sp>
    </p:spTree>
    <p:extLst>
      <p:ext uri="{BB962C8B-B14F-4D97-AF65-F5344CB8AC3E}">
        <p14:creationId xmlns:p14="http://schemas.microsoft.com/office/powerpoint/2010/main" val="32762029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1173</TotalTime>
  <Words>1239</Words>
  <Application>Microsoft Office PowerPoint</Application>
  <PresentationFormat>Custom</PresentationFormat>
  <Paragraphs>266</Paragraphs>
  <Slides>18</Slides>
  <Notes>17</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7" baseType="lpstr">
      <vt:lpstr>ＭＳ Ｐゴシック</vt:lpstr>
      <vt:lpstr>Arial</vt:lpstr>
      <vt:lpstr>Batang</vt:lpstr>
      <vt:lpstr>Calibri</vt:lpstr>
      <vt:lpstr>MS Mincho</vt:lpstr>
      <vt:lpstr>Times New Roman</vt:lpstr>
      <vt:lpstr>Wingdings</vt:lpstr>
      <vt:lpstr>Office Theme</vt:lpstr>
      <vt:lpstr>Photo Editor Photo</vt:lpstr>
      <vt:lpstr>FCS and Rural Development Rural Families Speak Project</vt:lpstr>
      <vt:lpstr>National Information Management &amp; Support System Approved Research Project NC223, NC1011, NC1171</vt:lpstr>
      <vt:lpstr>Multistate, Multidisciplinary Project History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RFS and RFSH Participating states</vt:lpstr>
      <vt:lpstr>PowerPoint Presentation</vt:lpstr>
      <vt:lpstr>Multidisciplinary Project Team </vt:lpstr>
      <vt:lpstr>Multidisciplinary Project Team </vt:lpstr>
      <vt:lpstr>PowerPoint Presentation</vt:lpstr>
      <vt:lpstr>PowerPoint Presentation</vt:lpstr>
      <vt:lpstr>FCS and Rural Development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Berry, Ann Allgood</dc:creator>
  <cp:lastModifiedBy>Berry, Ann Allgood</cp:lastModifiedBy>
  <cp:revision>68</cp:revision>
  <cp:lastPrinted>2016-08-22T18:27:57Z</cp:lastPrinted>
  <dcterms:created xsi:type="dcterms:W3CDTF">2016-02-22T10:09:03Z</dcterms:created>
  <dcterms:modified xsi:type="dcterms:W3CDTF">2016-08-24T13:35:38Z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2015-10-27T00:00:00Z</vt:filetime>
  </property>
  <property fmtid="{D5CDD505-2E9C-101B-9397-08002B2CF9AE}" pid="3" name="LastSaved">
    <vt:filetime>2016-02-22T00:00:00Z</vt:filetime>
  </property>
</Properties>
</file>